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mp" ContentType="image/p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9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6" r:id="rId10"/>
    <p:sldId id="299" r:id="rId11"/>
    <p:sldId id="263" r:id="rId12"/>
    <p:sldId id="274" r:id="rId13"/>
    <p:sldId id="275" r:id="rId14"/>
    <p:sldId id="273" r:id="rId15"/>
    <p:sldId id="298" r:id="rId16"/>
    <p:sldId id="267" r:id="rId17"/>
    <p:sldId id="290" r:id="rId18"/>
    <p:sldId id="268" r:id="rId19"/>
    <p:sldId id="294" r:id="rId20"/>
    <p:sldId id="270" r:id="rId21"/>
    <p:sldId id="272" r:id="rId22"/>
    <p:sldId id="277" r:id="rId23"/>
    <p:sldId id="276" r:id="rId24"/>
    <p:sldId id="280" r:id="rId25"/>
    <p:sldId id="278" r:id="rId26"/>
    <p:sldId id="279" r:id="rId27"/>
    <p:sldId id="282" r:id="rId28"/>
    <p:sldId id="283" r:id="rId29"/>
    <p:sldId id="284" r:id="rId30"/>
    <p:sldId id="285" r:id="rId31"/>
    <p:sldId id="286" r:id="rId32"/>
    <p:sldId id="287" r:id="rId33"/>
    <p:sldId id="293" r:id="rId34"/>
    <p:sldId id="295" r:id="rId35"/>
    <p:sldId id="288" r:id="rId36"/>
    <p:sldId id="289" r:id="rId37"/>
    <p:sldId id="291" r:id="rId38"/>
    <p:sldId id="269" r:id="rId39"/>
    <p:sldId id="271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57" autoAdjust="0"/>
    <p:restoredTop sz="94674"/>
  </p:normalViewPr>
  <p:slideViewPr>
    <p:cSldViewPr snapToGrid="0">
      <p:cViewPr varScale="1">
        <p:scale>
          <a:sx n="109" d="100"/>
          <a:sy n="109" d="100"/>
        </p:scale>
        <p:origin x="1746" y="78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sz="2400"/>
              <a:t>クラウドサービスの利用状況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6958715661423901"/>
          <c:y val="0.116609529500102"/>
          <c:w val="0.77165212740860001"/>
          <c:h val="0.551658204003173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Sheet1!$B$4</c:f>
              <c:strCache>
                <c:ptCount val="1"/>
                <c:pt idx="0">
                  <c:v>全社的に利用している</c:v>
                </c:pt>
              </c:strCache>
            </c:strRef>
          </c:tx>
          <c:spPr>
            <a:solidFill>
              <a:schemeClr val="accent1"/>
            </a:solidFill>
            <a:ln w="50800">
              <a:solidFill>
                <a:srgbClr val="FF000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Sheet1!$A$5:$A$9</c:f>
              <c:strCache>
                <c:ptCount val="5"/>
                <c:pt idx="0">
                  <c:v>2017年</c:v>
                </c:pt>
                <c:pt idx="1">
                  <c:v>2016年</c:v>
                </c:pt>
                <c:pt idx="2">
                  <c:v>2015年</c:v>
                </c:pt>
                <c:pt idx="3">
                  <c:v>2014年</c:v>
                </c:pt>
                <c:pt idx="4">
                  <c:v>2013年</c:v>
                </c:pt>
              </c:strCache>
            </c:strRef>
          </c:cat>
          <c:val>
            <c:numRef>
              <c:f>Sheet1!$B$5:$B$9</c:f>
              <c:numCache>
                <c:formatCode>0.0_ </c:formatCode>
                <c:ptCount val="5"/>
                <c:pt idx="0">
                  <c:v>29.4</c:v>
                </c:pt>
                <c:pt idx="1">
                  <c:v>24.4</c:v>
                </c:pt>
                <c:pt idx="2">
                  <c:v>22.8</c:v>
                </c:pt>
                <c:pt idx="3">
                  <c:v>20.7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31-4C35-BFF6-23C0B3BA8733}"/>
            </c:ext>
          </c:extLst>
        </c:ser>
        <c:ser>
          <c:idx val="1"/>
          <c:order val="1"/>
          <c:tx>
            <c:strRef>
              <c:f>Sheet1!$C$4</c:f>
              <c:strCache>
                <c:ptCount val="1"/>
                <c:pt idx="0">
                  <c:v>一部の事業所又は部門で利用している</c:v>
                </c:pt>
              </c:strCache>
            </c:strRef>
          </c:tx>
          <c:spPr>
            <a:solidFill>
              <a:schemeClr val="accent2"/>
            </a:solidFill>
            <a:ln w="47625" cap="flat">
              <a:solidFill>
                <a:srgbClr val="FF0000"/>
              </a:solidFill>
              <a:prstDash val="solid"/>
              <a:miter lim="8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Sheet1!$A$5:$A$9</c:f>
              <c:strCache>
                <c:ptCount val="5"/>
                <c:pt idx="0">
                  <c:v>2017年</c:v>
                </c:pt>
                <c:pt idx="1">
                  <c:v>2016年</c:v>
                </c:pt>
                <c:pt idx="2">
                  <c:v>2015年</c:v>
                </c:pt>
                <c:pt idx="3">
                  <c:v>2014年</c:v>
                </c:pt>
                <c:pt idx="4">
                  <c:v>2013年</c:v>
                </c:pt>
              </c:strCache>
            </c:strRef>
          </c:cat>
          <c:val>
            <c:numRef>
              <c:f>Sheet1!$C$5:$C$9</c:f>
              <c:numCache>
                <c:formatCode>0.0_ </c:formatCode>
                <c:ptCount val="5"/>
                <c:pt idx="0">
                  <c:v>27.5</c:v>
                </c:pt>
                <c:pt idx="1">
                  <c:v>22.5</c:v>
                </c:pt>
                <c:pt idx="2">
                  <c:v>21.7</c:v>
                </c:pt>
                <c:pt idx="3">
                  <c:v>18</c:v>
                </c:pt>
                <c:pt idx="4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C31-4C35-BFF6-23C0B3BA8733}"/>
            </c:ext>
          </c:extLst>
        </c:ser>
        <c:ser>
          <c:idx val="2"/>
          <c:order val="2"/>
          <c:tx>
            <c:strRef>
              <c:f>Sheet1!$D$4</c:f>
              <c:strCache>
                <c:ptCount val="1"/>
                <c:pt idx="0">
                  <c:v>利用していないが、今後利用する予定がある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Sheet1!$A$5:$A$9</c:f>
              <c:strCache>
                <c:ptCount val="5"/>
                <c:pt idx="0">
                  <c:v>2017年</c:v>
                </c:pt>
                <c:pt idx="1">
                  <c:v>2016年</c:v>
                </c:pt>
                <c:pt idx="2">
                  <c:v>2015年</c:v>
                </c:pt>
                <c:pt idx="3">
                  <c:v>2014年</c:v>
                </c:pt>
                <c:pt idx="4">
                  <c:v>2013年</c:v>
                </c:pt>
              </c:strCache>
            </c:strRef>
          </c:cat>
          <c:val>
            <c:numRef>
              <c:f>Sheet1!$D$5:$D$9</c:f>
              <c:numCache>
                <c:formatCode>0.0_ </c:formatCode>
                <c:ptCount val="5"/>
                <c:pt idx="0">
                  <c:v>13.4</c:v>
                </c:pt>
                <c:pt idx="1">
                  <c:v>14.5</c:v>
                </c:pt>
                <c:pt idx="2">
                  <c:v>15</c:v>
                </c:pt>
                <c:pt idx="3">
                  <c:v>15.9</c:v>
                </c:pt>
                <c:pt idx="4">
                  <c:v>17.5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C31-4C35-BFF6-23C0B3BA8733}"/>
            </c:ext>
          </c:extLst>
        </c:ser>
        <c:ser>
          <c:idx val="3"/>
          <c:order val="3"/>
          <c:tx>
            <c:strRef>
              <c:f>Sheet1!$E$4</c:f>
              <c:strCache>
                <c:ptCount val="1"/>
                <c:pt idx="0">
                  <c:v>利用していないし、今後も利用する予定もない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Sheet1!$A$5:$A$9</c:f>
              <c:strCache>
                <c:ptCount val="5"/>
                <c:pt idx="0">
                  <c:v>2017年</c:v>
                </c:pt>
                <c:pt idx="1">
                  <c:v>2016年</c:v>
                </c:pt>
                <c:pt idx="2">
                  <c:v>2015年</c:v>
                </c:pt>
                <c:pt idx="3">
                  <c:v>2014年</c:v>
                </c:pt>
                <c:pt idx="4">
                  <c:v>2013年</c:v>
                </c:pt>
              </c:strCache>
            </c:strRef>
          </c:cat>
          <c:val>
            <c:numRef>
              <c:f>Sheet1!$E$5:$E$9</c:f>
              <c:numCache>
                <c:formatCode>0.0_ </c:formatCode>
                <c:ptCount val="5"/>
                <c:pt idx="0">
                  <c:v>22.1</c:v>
                </c:pt>
                <c:pt idx="1">
                  <c:v>29.3</c:v>
                </c:pt>
                <c:pt idx="2">
                  <c:v>30</c:v>
                </c:pt>
                <c:pt idx="3">
                  <c:v>32.200000000000003</c:v>
                </c:pt>
                <c:pt idx="4">
                  <c:v>34.4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C31-4C35-BFF6-23C0B3BA8733}"/>
            </c:ext>
          </c:extLst>
        </c:ser>
        <c:ser>
          <c:idx val="4"/>
          <c:order val="4"/>
          <c:tx>
            <c:strRef>
              <c:f>Sheet1!$F$4</c:f>
              <c:strCache>
                <c:ptCount val="1"/>
                <c:pt idx="0">
                  <c:v>クラウドサービスについてよく分からない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Sheet1!$A$5:$A$9</c:f>
              <c:strCache>
                <c:ptCount val="5"/>
                <c:pt idx="0">
                  <c:v>2017年</c:v>
                </c:pt>
                <c:pt idx="1">
                  <c:v>2016年</c:v>
                </c:pt>
                <c:pt idx="2">
                  <c:v>2015年</c:v>
                </c:pt>
                <c:pt idx="3">
                  <c:v>2014年</c:v>
                </c:pt>
                <c:pt idx="4">
                  <c:v>2013年</c:v>
                </c:pt>
              </c:strCache>
            </c:strRef>
          </c:cat>
          <c:val>
            <c:numRef>
              <c:f>Sheet1!$F$5:$F$9</c:f>
              <c:numCache>
                <c:formatCode>0.0_ </c:formatCode>
                <c:ptCount val="5"/>
                <c:pt idx="0">
                  <c:v>7.6</c:v>
                </c:pt>
                <c:pt idx="1">
                  <c:v>9.3000000000000007</c:v>
                </c:pt>
                <c:pt idx="2">
                  <c:v>10.4</c:v>
                </c:pt>
                <c:pt idx="3">
                  <c:v>13.1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C31-4C35-BFF6-23C0B3BA8733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-2120267072"/>
        <c:axId val="-2120263392"/>
      </c:barChart>
      <c:catAx>
        <c:axId val="-2120267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2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-2120263392"/>
        <c:crosses val="autoZero"/>
        <c:auto val="1"/>
        <c:lblAlgn val="ctr"/>
        <c:lblOffset val="100"/>
        <c:noMultiLvlLbl val="0"/>
      </c:catAx>
      <c:valAx>
        <c:axId val="-2120263392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-21202670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"/>
          <c:y val="0.66656915278999496"/>
          <c:w val="1"/>
          <c:h val="0.311334882122127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8B2A7-EC9C-43E3-BD68-4451654AB58E}" type="datetimeFigureOut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96F5C-B295-42E4-9B3C-54734D5335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7626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96F5C-B295-42E4-9B3C-54734D533512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1581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96F5C-B295-42E4-9B3C-54734D533512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1678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96F5C-B295-42E4-9B3C-54734D533512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9186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ライブ マイグレーション</a:t>
            </a:r>
            <a:r>
              <a:rPr kumimoji="1" lang="ja-JP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．．．</a:t>
            </a: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サーバ仮想化環境で動いている仮想マシンを、</a:t>
            </a:r>
            <a:r>
              <a:rPr kumimoji="1" lang="en-US" altLang="ja-JP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kumimoji="1" lang="ja-JP" alt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やアプリケーションを停止させることなく</a:t>
            </a: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、丸ごと別の物理サーバへと移動させること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96F5C-B295-42E4-9B3C-54734D533512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4895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000" dirty="0">
                <a:latin typeface="+mn-ea"/>
                <a:ea typeface="+mn-ea"/>
              </a:rPr>
              <a:t>りぶばーと</a:t>
            </a:r>
            <a:r>
              <a:rPr kumimoji="1" lang="de-DE" altLang="ja-JP" sz="4000" dirty="0">
                <a:latin typeface="+mn-ea"/>
                <a:ea typeface="+mn-ea"/>
              </a:rPr>
              <a:t>SNMP (Simple Network Management Protocol) </a:t>
            </a:r>
            <a:endParaRPr kumimoji="1" lang="ja-JP" altLang="en-US" sz="4000" dirty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96F5C-B295-42E4-9B3C-54734D533512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24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96F5C-B295-42E4-9B3C-54734D533512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49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コストの見積もり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96F5C-B295-42E4-9B3C-54734D533512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0927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ストレージバックエンド</a:t>
            </a:r>
            <a:r>
              <a:rPr kumimoji="1" lang="ja-JP" altLang="en-US" dirty="0" err="1"/>
              <a:t>．．．</a:t>
            </a:r>
            <a:endParaRPr kumimoji="1" lang="en-US" altLang="ja-JP" dirty="0"/>
          </a:p>
          <a:p>
            <a:r>
              <a:rPr kumimoji="1" lang="ja-JP" altLang="en-US" dirty="0"/>
              <a:t>ファイルシステムのこと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96F5C-B295-42E4-9B3C-54734D533512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91267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あい</a:t>
            </a:r>
            <a:r>
              <a:rPr kumimoji="1" lang="ja-JP" altLang="en-US" dirty="0" err="1"/>
              <a:t>ぱ</a:t>
            </a:r>
            <a:r>
              <a:rPr kumimoji="1" lang="ja-JP" altLang="en-US" dirty="0"/>
              <a:t>ー</a:t>
            </a:r>
            <a:r>
              <a:rPr kumimoji="1" lang="ja-JP" altLang="en-US" dirty="0" err="1"/>
              <a:t>ふ</a:t>
            </a:r>
            <a:r>
              <a:rPr kumimoji="1" lang="ja-JP" altLang="en-US" dirty="0"/>
              <a:t>　すりー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96F5C-B295-42E4-9B3C-54734D533512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4078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1" y="6334316"/>
            <a:ext cx="9144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58CE-DDE9-4A04-8EBF-2063ACC7C2C9}" type="datetime1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図 9">
            <a:extLst>
              <a:ext uri="{FF2B5EF4-FFF2-40B4-BE49-F238E27FC236}">
                <a16:creationId xmlns:a16="http://schemas.microsoft.com/office/drawing/2014/main" id="{541A29B9-29B5-5A48-B1C4-DA9C0AFB17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329" y="255006"/>
            <a:ext cx="1695188" cy="67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503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118A6-9EC3-4547-A91D-44D3D7EC5C6B}" type="datetime1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7AB22DEB-E1FF-4BEE-A182-437B9452AE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8380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8F268-75CF-42FE-A4F1-73E4507610FC}" type="datetime1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7AB22DEB-E1FF-4BEE-A182-437B9452AE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3551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latin typeface="+mj-ea"/>
                <a:ea typeface="+mj-ea"/>
              </a:defRPr>
            </a:lvl1pPr>
            <a:lvl2pPr marL="384048" indent="-182880">
              <a:buFont typeface="Wingdings" panose="05000000000000000000" pitchFamily="2" charset="2"/>
              <a:buChar char="Ø"/>
              <a:defRPr sz="1800">
                <a:latin typeface="+mj-ea"/>
                <a:ea typeface="+mj-ea"/>
              </a:defRPr>
            </a:lvl2pPr>
            <a:lvl3pPr marL="566928" indent="-182880">
              <a:buFont typeface="Wingdings" panose="05000000000000000000" pitchFamily="2" charset="2"/>
              <a:buChar char="Ø"/>
              <a:defRPr sz="1800">
                <a:latin typeface="+mj-ea"/>
                <a:ea typeface="+mj-ea"/>
              </a:defRPr>
            </a:lvl3pPr>
            <a:lvl4pPr marL="749808" indent="-182880">
              <a:buFont typeface="Wingdings" panose="05000000000000000000" pitchFamily="2" charset="2"/>
              <a:buChar char="Ø"/>
              <a:defRPr sz="1800">
                <a:latin typeface="+mj-ea"/>
                <a:ea typeface="+mj-ea"/>
              </a:defRPr>
            </a:lvl4pPr>
            <a:lvl5pPr marL="932688" indent="-182880">
              <a:buFont typeface="Wingdings" panose="05000000000000000000" pitchFamily="2" charset="2"/>
              <a:buChar char="Ø"/>
              <a:defRPr sz="1500">
                <a:latin typeface="+mj-ea"/>
                <a:ea typeface="+mj-ea"/>
              </a:defRPr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fld id="{65577874-0787-4985-B228-9A19B3B9A257}" type="datetime1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7825" y="6459785"/>
            <a:ext cx="537117" cy="36512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j-lt"/>
                <a:ea typeface="+mj-ea"/>
              </a:defRPr>
            </a:lvl1pPr>
          </a:lstStyle>
          <a:p>
            <a:fld id="{7AB22DEB-E1FF-4BEE-A182-437B9452AE5B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329" y="255006"/>
            <a:ext cx="1695188" cy="67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62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CD160-77C4-4BF3-B718-2B233430A5B7}" type="datetime1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7AB22DEB-E1FF-4BEE-A182-437B9452AE5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図 9">
            <a:extLst>
              <a:ext uri="{FF2B5EF4-FFF2-40B4-BE49-F238E27FC236}">
                <a16:creationId xmlns:a16="http://schemas.microsoft.com/office/drawing/2014/main" id="{A3FC8014-5612-B245-A662-636EDA41DB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329" y="255006"/>
            <a:ext cx="1695188" cy="67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88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57AD7-0CB0-463E-A9C3-85A784F1492B}" type="datetime1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7825" y="6459785"/>
            <a:ext cx="537117" cy="36512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j-lt"/>
                <a:ea typeface="+mj-ea"/>
              </a:defRPr>
            </a:lvl1pPr>
          </a:lstStyle>
          <a:p>
            <a:fld id="{7AB22DEB-E1FF-4BEE-A182-437B9452AE5B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07452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FD65F-2652-4305-A538-C0D2B756A004}" type="datetime1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7825" y="6459785"/>
            <a:ext cx="537117" cy="36512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j-lt"/>
                <a:ea typeface="+mj-ea"/>
              </a:defRPr>
            </a:lvl1pPr>
          </a:lstStyle>
          <a:p>
            <a:fld id="{7AB22DEB-E1FF-4BEE-A182-437B9452AE5B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0558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F30D7-142A-418E-A765-6C0531409186}" type="datetime1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7825" y="6459785"/>
            <a:ext cx="537117" cy="36512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j-lt"/>
                <a:ea typeface="+mj-ea"/>
              </a:defRPr>
            </a:lvl1pPr>
          </a:lstStyle>
          <a:p>
            <a:fld id="{7AB22DEB-E1FF-4BEE-A182-437B9452AE5B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71221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398324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C4EBF-BBB3-44B8-88DF-5604082AE83A}" type="datetime1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7825" y="6459785"/>
            <a:ext cx="537117" cy="36512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j-lt"/>
                <a:ea typeface="+mj-ea"/>
              </a:defRPr>
            </a:lvl1pPr>
          </a:lstStyle>
          <a:p>
            <a:fld id="{7AB22DEB-E1FF-4BEE-A182-437B9452AE5B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CABA222D-D068-EB4A-99DE-838C4FEC6E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329" y="255006"/>
            <a:ext cx="1695188" cy="67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72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84069CDD-59B6-4E3F-85B0-6BFC73D857B3}" type="datetime1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B22DEB-E1FF-4BEE-A182-437B9452AE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8481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4948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EC4E8-7E06-4597-8A06-6F2C96D16B8A}" type="datetime1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7AB22DEB-E1FF-4BEE-A182-437B9452AE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954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1" y="6398324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5734"/>
            <a:ext cx="75438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B3424122-6B38-46E4-A726-99509199D510}" type="datetime1">
              <a:rPr kumimoji="1" lang="ja-JP" altLang="en-US" smtClean="0"/>
              <a:t>2019/5/9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図 10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329" y="255006"/>
            <a:ext cx="1695188" cy="671678"/>
          </a:xfrm>
          <a:prstGeom prst="rect">
            <a:avLst/>
          </a:prstGeom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7825" y="6459785"/>
            <a:ext cx="537117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fld id="{7AB22DEB-E1FF-4BEE-A182-437B9452AE5B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8753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876A05-0C39-4C13-9892-147AED3555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800" dirty="0">
                <a:latin typeface="+mj-ea"/>
              </a:rPr>
              <a:t>クラウドにおける</a:t>
            </a:r>
            <a:r>
              <a:rPr kumimoji="1" lang="en-US" altLang="ja-JP" sz="4800" dirty="0">
                <a:latin typeface="+mj-ea"/>
              </a:rPr>
              <a:t>VM</a:t>
            </a:r>
            <a:r>
              <a:rPr kumimoji="1" lang="ja-JP" altLang="en-US" sz="4800" dirty="0">
                <a:latin typeface="+mj-ea"/>
              </a:rPr>
              <a:t>内コンテナを用いた低コストで迅速な自動障害復旧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F8AC8AE-FF06-4DA7-A43D-54F4056212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2960" y="4476056"/>
            <a:ext cx="7543800" cy="1453964"/>
          </a:xfrm>
        </p:spPr>
        <p:txBody>
          <a:bodyPr>
            <a:noAutofit/>
          </a:bodyPr>
          <a:lstStyle/>
          <a:p>
            <a:pPr algn="r"/>
            <a:r>
              <a:rPr kumimoji="1" lang="ja-JP" altLang="en-US" sz="2500" dirty="0">
                <a:solidFill>
                  <a:schemeClr val="tx1"/>
                </a:solidFill>
              </a:rPr>
              <a:t>名城大学理工学部情報工学科</a:t>
            </a:r>
            <a:endParaRPr kumimoji="1" lang="en-US" altLang="ja-JP" sz="2500" dirty="0">
              <a:solidFill>
                <a:schemeClr val="tx1"/>
              </a:solidFill>
            </a:endParaRPr>
          </a:p>
          <a:p>
            <a:pPr algn="r"/>
            <a:r>
              <a:rPr lang="ja-JP" altLang="en-US" sz="2500" dirty="0">
                <a:solidFill>
                  <a:schemeClr val="tx1"/>
                </a:solidFill>
              </a:rPr>
              <a:t>鈴木研究室</a:t>
            </a:r>
            <a:endParaRPr lang="en-US" altLang="ja-JP" sz="2500" dirty="0">
              <a:solidFill>
                <a:schemeClr val="tx1"/>
              </a:solidFill>
            </a:endParaRPr>
          </a:p>
          <a:p>
            <a:pPr algn="r"/>
            <a:r>
              <a:rPr kumimoji="1" lang="ja-JP" altLang="en-US" sz="2500" dirty="0">
                <a:solidFill>
                  <a:schemeClr val="tx1"/>
                </a:solidFill>
              </a:rPr>
              <a:t>鈴木洸太</a:t>
            </a:r>
          </a:p>
        </p:txBody>
      </p:sp>
    </p:spTree>
    <p:extLst>
      <p:ext uri="{BB962C8B-B14F-4D97-AF65-F5344CB8AC3E}">
        <p14:creationId xmlns:p14="http://schemas.microsoft.com/office/powerpoint/2010/main" val="529325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00D290-2023-4D27-BA67-A59D28941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研究目的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8885473-EBF0-4314-A2FC-588D1C7E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>
                <a:latin typeface="+mn-ea"/>
                <a:ea typeface="+mn-ea"/>
              </a:rPr>
              <a:t>VM</a:t>
            </a:r>
            <a:r>
              <a:rPr lang="ja-JP" altLang="en-US" dirty="0">
                <a:latin typeface="+mn-ea"/>
                <a:ea typeface="+mn-ea"/>
              </a:rPr>
              <a:t>内でコンテナを用いて，低コストかつ迅速な復旧を行うシステム</a:t>
            </a:r>
            <a:r>
              <a:rPr lang="en-US" altLang="ja-JP" dirty="0" err="1">
                <a:latin typeface="+mn-ea"/>
                <a:ea typeface="+mn-ea"/>
              </a:rPr>
              <a:t>VCRecovery</a:t>
            </a:r>
            <a:r>
              <a:rPr lang="ja-JP" altLang="en-US" dirty="0">
                <a:latin typeface="+mn-ea"/>
                <a:ea typeface="+mn-ea"/>
              </a:rPr>
              <a:t>の提案</a:t>
            </a:r>
            <a:endParaRPr lang="en-US" altLang="ja-JP" dirty="0">
              <a:latin typeface="+mn-ea"/>
              <a:ea typeface="+mn-ea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>
                <a:latin typeface="+mn-ea"/>
                <a:ea typeface="+mn-ea"/>
              </a:rPr>
              <a:t>Zabbix</a:t>
            </a:r>
            <a:r>
              <a:rPr lang="ja-JP" altLang="en-US" dirty="0">
                <a:latin typeface="+mn-ea"/>
                <a:ea typeface="+mn-ea"/>
              </a:rPr>
              <a:t>と</a:t>
            </a:r>
            <a:r>
              <a:rPr lang="en-US" altLang="ja-JP" dirty="0" err="1">
                <a:latin typeface="+mn-ea"/>
                <a:ea typeface="+mn-ea"/>
              </a:rPr>
              <a:t>libvirt-snmp</a:t>
            </a:r>
            <a:r>
              <a:rPr lang="ja-JP" altLang="en-US" dirty="0">
                <a:latin typeface="+mn-ea"/>
                <a:ea typeface="+mn-ea"/>
              </a:rPr>
              <a:t>を用いた自動障害検知及び復旧の実装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18B27D2-08BE-4EE3-A7BB-BF43829BC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8896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6" t="64273" r="41666" b="8346"/>
          <a:stretch/>
        </p:blipFill>
        <p:spPr>
          <a:xfrm>
            <a:off x="721448" y="2833199"/>
            <a:ext cx="7701104" cy="380914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D81CBDBA-78DF-D54B-A075-6A4870536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提案システム概要（</a:t>
            </a:r>
            <a:r>
              <a:rPr lang="en-US" altLang="ja-JP" dirty="0"/>
              <a:t>1</a:t>
            </a:r>
            <a:r>
              <a:rPr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00786AB-28D5-6042-B522-8FA8B7A73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845734"/>
            <a:ext cx="75438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 err="1"/>
              <a:t>VCRecovery</a:t>
            </a:r>
            <a:endParaRPr lang="en-US" altLang="ja-JP" dirty="0"/>
          </a:p>
          <a:p>
            <a:pPr lvl="1">
              <a:buFont typeface="Wingdings" pitchFamily="2" charset="2"/>
              <a:buChar char="l"/>
            </a:pPr>
            <a:r>
              <a:rPr lang="en-US" altLang="ja-JP" dirty="0"/>
              <a:t>VM</a:t>
            </a:r>
            <a:r>
              <a:rPr lang="ja-JP" altLang="en-US" dirty="0"/>
              <a:t>内でコンテナを実行し，システムをコンテナへマイグレーションし切り替えを行う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6562710-8CD3-466B-8BFB-AB6AD4307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81" r="20270" b="65000"/>
          <a:stretch/>
        </p:blipFill>
        <p:spPr>
          <a:xfrm>
            <a:off x="258473" y="6146475"/>
            <a:ext cx="3408520" cy="49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20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70681D-3F14-4161-8C53-257F73A13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提案システム概要（</a:t>
            </a:r>
            <a:r>
              <a:rPr kumimoji="1" lang="en-US" altLang="ja-JP" dirty="0"/>
              <a:t>2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135AEA-599C-47A8-A1C3-611B834AC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 err="1"/>
              <a:t>VCRecovery</a:t>
            </a:r>
            <a:r>
              <a:rPr lang="ja-JP" altLang="en-US" dirty="0"/>
              <a:t>を利用した</a:t>
            </a:r>
            <a:r>
              <a:rPr kumimoji="1" lang="ja-JP" altLang="en-US" dirty="0"/>
              <a:t>ウォームスタンバイ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障害対策コストは</a:t>
            </a:r>
            <a:r>
              <a:rPr kumimoji="1" lang="en-US" altLang="ja-JP" dirty="0"/>
              <a:t>VM1</a:t>
            </a:r>
            <a:r>
              <a:rPr kumimoji="1" lang="ja-JP" altLang="en-US" dirty="0"/>
              <a:t>台分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4DD8DD0-BC77-466C-AF74-34C2436FF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4" t="34172" r="31548" b="37262"/>
          <a:stretch/>
        </p:blipFill>
        <p:spPr>
          <a:xfrm>
            <a:off x="169574" y="2611144"/>
            <a:ext cx="8804851" cy="385537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81" r="20270" b="65000"/>
          <a:stretch/>
        </p:blipFill>
        <p:spPr>
          <a:xfrm>
            <a:off x="5450249" y="5963914"/>
            <a:ext cx="3408520" cy="49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6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8" t="1493" r="28691" b="70462"/>
          <a:stretch/>
        </p:blipFill>
        <p:spPr>
          <a:xfrm>
            <a:off x="228208" y="2824843"/>
            <a:ext cx="8733303" cy="363494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A70681D-3F14-4161-8C53-257F73A13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提案システム概要（</a:t>
            </a:r>
            <a:r>
              <a:rPr lang="en-US" altLang="ja-JP" dirty="0"/>
              <a:t>3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135AEA-599C-47A8-A1C3-611B834AC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 err="1"/>
              <a:t>VCRecovery</a:t>
            </a:r>
            <a:r>
              <a:rPr lang="ja-JP" altLang="en-US" dirty="0"/>
              <a:t>を利用したコールド</a:t>
            </a:r>
            <a:r>
              <a:rPr kumimoji="1" lang="ja-JP" altLang="en-US" dirty="0"/>
              <a:t>スタンバイ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高速な障害復旧が行える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待機系</a:t>
            </a:r>
            <a:r>
              <a:rPr kumimoji="1" lang="en-US" altLang="ja-JP" dirty="0"/>
              <a:t>VM</a:t>
            </a:r>
            <a:r>
              <a:rPr kumimoji="1" lang="ja-JP" altLang="en-US" dirty="0"/>
              <a:t>は他のサービスと共用利用によりコストを抑える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54B4541-C04F-4BD1-9C32-381A4579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81" r="20270" b="65000"/>
          <a:stretch/>
        </p:blipFill>
        <p:spPr>
          <a:xfrm>
            <a:off x="5450249" y="5963914"/>
            <a:ext cx="3408520" cy="49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83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E3C59E-8D4C-4FFF-8230-266B26C02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提案システム概要（</a:t>
            </a:r>
            <a:r>
              <a:rPr lang="en-US" altLang="ja-JP" dirty="0"/>
              <a:t>4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85C08DD-0913-40F1-9371-8262A332B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LXD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コンテナを提供するシステム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コンテナを停止せずに</a:t>
            </a:r>
            <a:r>
              <a:rPr lang="en-US" altLang="ja-JP" dirty="0"/>
              <a:t>VM</a:t>
            </a:r>
            <a:r>
              <a:rPr lang="ja-JP" altLang="en-US" dirty="0"/>
              <a:t>間のマイグレーション可能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LXD</a:t>
            </a:r>
            <a:r>
              <a:rPr lang="ja-JP" altLang="en-US" dirty="0"/>
              <a:t> </a:t>
            </a:r>
            <a:r>
              <a:rPr lang="en-US" altLang="ja-JP" dirty="0"/>
              <a:t>2.21</a:t>
            </a:r>
            <a:r>
              <a:rPr lang="ja-JP" altLang="en-US" dirty="0"/>
              <a:t>では</a:t>
            </a:r>
            <a:r>
              <a:rPr lang="en-US" altLang="ja-JP" dirty="0"/>
              <a:t>OS</a:t>
            </a:r>
            <a:r>
              <a:rPr lang="ja-JP" altLang="en-US" dirty="0"/>
              <a:t>やアプリケーションを停止することなくマイグレーションを</a:t>
            </a:r>
          </a:p>
          <a:p>
            <a:pPr marL="201168" lvl="1" indent="0">
              <a:buNone/>
            </a:pPr>
            <a:r>
              <a:rPr lang="ja-JP" altLang="en-US" dirty="0"/>
              <a:t>行うライブマイグレーションに対応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4F07E5F-1C0D-4DC1-9B56-D97B38F8A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590" y="3556414"/>
            <a:ext cx="2492169" cy="1128602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D4B421E-51B3-4479-A309-3B662C428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8197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E79DCE-1290-4CAA-B0AF-56BFEC130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提案システム概要（</a:t>
            </a:r>
            <a:r>
              <a:rPr lang="en-US" altLang="ja-JP" dirty="0"/>
              <a:t>5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36ADB52-1693-4654-8727-A868B27BF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 err="1"/>
              <a:t>Zabbix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サーバやネットワークを集中管理するソフトウェア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監視，障害検知が可能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 err="1"/>
              <a:t>libvirt-snmp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 err="1"/>
              <a:t>libvirt-snmp</a:t>
            </a:r>
            <a:r>
              <a:rPr lang="ja-JP" altLang="en-US" dirty="0"/>
              <a:t>は</a:t>
            </a:r>
            <a:r>
              <a:rPr lang="en-US" altLang="ja-JP" dirty="0" err="1"/>
              <a:t>libvirt</a:t>
            </a:r>
            <a:r>
              <a:rPr lang="ja-JP" altLang="en-US" dirty="0"/>
              <a:t>に</a:t>
            </a:r>
            <a:r>
              <a:rPr lang="en-US" altLang="ja-JP" dirty="0"/>
              <a:t>SNMP</a:t>
            </a:r>
            <a:r>
              <a:rPr lang="ja-JP" altLang="en-US" dirty="0"/>
              <a:t>機能を提供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 err="1"/>
              <a:t>libvirt</a:t>
            </a:r>
            <a:r>
              <a:rPr lang="en-US" altLang="ja-JP" dirty="0"/>
              <a:t> </a:t>
            </a:r>
            <a:r>
              <a:rPr lang="ja-JP" altLang="en-US" dirty="0"/>
              <a:t>は</a:t>
            </a:r>
            <a:r>
              <a:rPr kumimoji="1" lang="en-US" altLang="ja-JP" dirty="0"/>
              <a:t>VM</a:t>
            </a:r>
            <a:r>
              <a:rPr lang="ja-JP" altLang="en-US" dirty="0"/>
              <a:t>を管理するための共通</a:t>
            </a:r>
            <a:r>
              <a:rPr lang="en-US" altLang="ja-JP" dirty="0"/>
              <a:t>API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4900992-7CDE-4DD2-9505-FBDA6D1A4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15</a:t>
            </a:fld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133" y="4557265"/>
            <a:ext cx="2941320" cy="131182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447" y="2794867"/>
            <a:ext cx="2670006" cy="70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24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" t="1668" r="53412" b="79762"/>
          <a:stretch/>
        </p:blipFill>
        <p:spPr>
          <a:xfrm>
            <a:off x="502178" y="2829564"/>
            <a:ext cx="8185363" cy="352739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C4A469D-1792-4868-8D82-EBD2C445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障害検知（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FD79DFF-18FD-4ED2-9DA6-5A77D8747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 err="1"/>
              <a:t>libvirt-snmp</a:t>
            </a:r>
            <a:r>
              <a:rPr kumimoji="1" lang="ja-JP" altLang="en-US" dirty="0"/>
              <a:t>を用いて</a:t>
            </a:r>
            <a:r>
              <a:rPr kumimoji="1" lang="en-US" altLang="ja-JP" dirty="0"/>
              <a:t>VM</a:t>
            </a:r>
            <a:r>
              <a:rPr kumimoji="1" lang="ja-JP" altLang="en-US" dirty="0"/>
              <a:t>の</a:t>
            </a:r>
            <a:r>
              <a:rPr kumimoji="1" lang="en-US" altLang="ja-JP" dirty="0"/>
              <a:t>CPU</a:t>
            </a:r>
            <a:r>
              <a:rPr kumimoji="1" lang="ja-JP" altLang="en-US" dirty="0"/>
              <a:t>使用量を</a:t>
            </a:r>
            <a:r>
              <a:rPr kumimoji="1" lang="en-US" altLang="ja-JP" dirty="0"/>
              <a:t>5</a:t>
            </a:r>
            <a:r>
              <a:rPr kumimoji="1" lang="ja-JP" altLang="en-US" dirty="0"/>
              <a:t>秒間隔で取得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取得した</a:t>
            </a:r>
            <a:r>
              <a:rPr lang="en-US" altLang="ja-JP" dirty="0"/>
              <a:t>CPU</a:t>
            </a:r>
            <a:r>
              <a:rPr lang="ja-JP" altLang="en-US" dirty="0"/>
              <a:t>使用量と</a:t>
            </a:r>
            <a:r>
              <a:rPr lang="en-US" altLang="ja-JP" dirty="0"/>
              <a:t>5</a:t>
            </a:r>
            <a:r>
              <a:rPr lang="ja-JP" altLang="en-US" dirty="0"/>
              <a:t>秒前の</a:t>
            </a:r>
            <a:r>
              <a:rPr lang="en-US" altLang="ja-JP" dirty="0"/>
              <a:t>CPU</a:t>
            </a:r>
            <a:r>
              <a:rPr lang="ja-JP" altLang="en-US" dirty="0"/>
              <a:t>使用量の差分から</a:t>
            </a:r>
            <a:r>
              <a:rPr lang="en-US" altLang="ja-JP" dirty="0"/>
              <a:t>CPU</a:t>
            </a:r>
            <a:r>
              <a:rPr lang="ja-JP" altLang="en-US" dirty="0"/>
              <a:t>使用率を算出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E9D32E2-09D0-45A1-9AFF-4BD82277A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45234E3A-6856-4A5C-AE39-772384AED7CB}"/>
              </a:ext>
            </a:extLst>
          </p:cNvPr>
          <p:cNvSpPr/>
          <p:nvPr/>
        </p:nvSpPr>
        <p:spPr>
          <a:xfrm>
            <a:off x="575354" y="3236361"/>
            <a:ext cx="4078290" cy="2897312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" t="1452" r="21147" b="85215"/>
          <a:stretch/>
        </p:blipFill>
        <p:spPr>
          <a:xfrm>
            <a:off x="502178" y="6236413"/>
            <a:ext cx="3499675" cy="50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055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" t="1668" r="53412" b="79762"/>
          <a:stretch/>
        </p:blipFill>
        <p:spPr>
          <a:xfrm>
            <a:off x="502178" y="2829564"/>
            <a:ext cx="8185363" cy="352739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A2D1C3F-B10C-460E-9001-E30CE39DA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障害検知（</a:t>
            </a:r>
            <a:r>
              <a:rPr lang="en-US" altLang="ja-JP" dirty="0"/>
              <a:t>2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080E59D-C54C-4700-9A72-4CE5AB3DB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求めた</a:t>
            </a:r>
            <a:r>
              <a:rPr lang="en-US" altLang="ja-JP" dirty="0"/>
              <a:t>CPU</a:t>
            </a:r>
            <a:r>
              <a:rPr lang="ja-JP" altLang="en-US" dirty="0"/>
              <a:t>使用率を</a:t>
            </a:r>
            <a:r>
              <a:rPr lang="en-US" altLang="ja-JP" dirty="0"/>
              <a:t>Zabbix</a:t>
            </a:r>
            <a:r>
              <a:rPr lang="ja-JP" altLang="en-US" dirty="0"/>
              <a:t> </a:t>
            </a:r>
            <a:r>
              <a:rPr lang="en-US" altLang="ja-JP" dirty="0"/>
              <a:t>Sender</a:t>
            </a:r>
            <a:r>
              <a:rPr lang="ja-JP" altLang="en-US" dirty="0"/>
              <a:t>を利用して</a:t>
            </a:r>
            <a:r>
              <a:rPr lang="en-US" altLang="ja-JP" dirty="0"/>
              <a:t>Zabbix</a:t>
            </a:r>
            <a:r>
              <a:rPr lang="ja-JP" altLang="en-US" dirty="0"/>
              <a:t>サーバに送信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VM</a:t>
            </a:r>
            <a:r>
              <a:rPr lang="ja-JP" altLang="en-US" dirty="0"/>
              <a:t>内システムの過負荷状態，異常停止を検出</a:t>
            </a:r>
          </a:p>
          <a:p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E9A192A-62C7-4E24-9662-4A59E392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0A721559-7EE0-47C5-BBE0-F0B1E5CFC95C}"/>
              </a:ext>
            </a:extLst>
          </p:cNvPr>
          <p:cNvSpPr/>
          <p:nvPr/>
        </p:nvSpPr>
        <p:spPr>
          <a:xfrm>
            <a:off x="4810862" y="2829564"/>
            <a:ext cx="4116828" cy="3406849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" t="1452" r="21147" b="85215"/>
          <a:stretch/>
        </p:blipFill>
        <p:spPr>
          <a:xfrm>
            <a:off x="502178" y="6236413"/>
            <a:ext cx="3499675" cy="50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81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68" t="2194" r="3365" b="71645"/>
          <a:stretch/>
        </p:blipFill>
        <p:spPr>
          <a:xfrm>
            <a:off x="307730" y="2682722"/>
            <a:ext cx="8574260" cy="363117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C751177-16DB-4629-AD8D-69C32D890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障害検知（</a:t>
            </a:r>
            <a:r>
              <a:rPr kumimoji="1" lang="en-US" altLang="ja-JP" dirty="0"/>
              <a:t>3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35BF75-0A18-49DA-9319-6F7ED7B85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 err="1"/>
              <a:t>libvirt-snmp</a:t>
            </a:r>
            <a:r>
              <a:rPr kumimoji="1" lang="ja-JP" altLang="en-US" dirty="0"/>
              <a:t>は</a:t>
            </a:r>
            <a:r>
              <a:rPr kumimoji="1" lang="en-US" altLang="ja-JP" dirty="0"/>
              <a:t>VM</a:t>
            </a:r>
            <a:r>
              <a:rPr kumimoji="1" lang="ja-JP" altLang="en-US" dirty="0"/>
              <a:t>のステータスが変化すると</a:t>
            </a:r>
            <a:r>
              <a:rPr lang="en-US" altLang="ja-JP" dirty="0"/>
              <a:t>SNMP</a:t>
            </a:r>
            <a:r>
              <a:rPr lang="ja-JP" altLang="en-US" dirty="0"/>
              <a:t>トラップを発行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SNMP</a:t>
            </a:r>
            <a:r>
              <a:rPr lang="ja-JP" altLang="en-US" dirty="0"/>
              <a:t>トラップの内容をログファイルに保管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60F72D4-618A-4AB3-9494-69AE2D21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  <p:sp>
        <p:nvSpPr>
          <p:cNvPr id="9" name="四角形: 角を丸くする 4">
            <a:extLst>
              <a:ext uri="{FF2B5EF4-FFF2-40B4-BE49-F238E27FC236}">
                <a16:creationId xmlns:a16="http://schemas.microsoft.com/office/drawing/2014/main" id="{45234E3A-6856-4A5C-AE39-772384AED7CB}"/>
              </a:ext>
            </a:extLst>
          </p:cNvPr>
          <p:cNvSpPr/>
          <p:nvPr/>
        </p:nvSpPr>
        <p:spPr>
          <a:xfrm>
            <a:off x="284509" y="3094264"/>
            <a:ext cx="6010155" cy="2121245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3960" r="63786" b="87355"/>
          <a:stretch/>
        </p:blipFill>
        <p:spPr>
          <a:xfrm>
            <a:off x="442685" y="6160871"/>
            <a:ext cx="1799772" cy="393701"/>
          </a:xfrm>
          <a:prstGeom prst="rect">
            <a:avLst/>
          </a:prstGeom>
          <a:ln w="25400" cap="sq">
            <a:solidFill>
              <a:srgbClr val="000000"/>
            </a:solidFill>
            <a:miter lim="800000"/>
          </a:ln>
          <a:effectLst>
            <a:outerShdw sx="1000" sy="1000" algn="tl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27703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68" t="2194" r="3365" b="71645"/>
          <a:stretch/>
        </p:blipFill>
        <p:spPr>
          <a:xfrm>
            <a:off x="307730" y="2682722"/>
            <a:ext cx="8574260" cy="363117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C751177-16DB-4629-AD8D-69C32D890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障害検知（</a:t>
            </a:r>
            <a:r>
              <a:rPr lang="en-US" altLang="ja-JP" dirty="0"/>
              <a:t>4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35BF75-0A18-49DA-9319-6F7ED7B85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Zabbix</a:t>
            </a:r>
            <a:r>
              <a:rPr lang="ja-JP" altLang="en-US" dirty="0"/>
              <a:t>サーバに</a:t>
            </a:r>
            <a:r>
              <a:rPr lang="en-US" altLang="ja-JP" dirty="0"/>
              <a:t>SNMP</a:t>
            </a:r>
            <a:r>
              <a:rPr lang="ja-JP" altLang="en-US" dirty="0"/>
              <a:t>トラップの情報を送信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VM</a:t>
            </a:r>
            <a:r>
              <a:rPr lang="ja-JP" altLang="en-US" dirty="0"/>
              <a:t>の状態変化が「</a:t>
            </a:r>
            <a:r>
              <a:rPr lang="en-US" altLang="ja-JP" dirty="0"/>
              <a:t>shutoff</a:t>
            </a:r>
            <a:r>
              <a:rPr lang="ja-JP" altLang="en-US" dirty="0"/>
              <a:t>」の場合に</a:t>
            </a:r>
            <a:r>
              <a:rPr lang="en-US" altLang="ja-JP" dirty="0"/>
              <a:t>VM</a:t>
            </a:r>
            <a:r>
              <a:rPr lang="ja-JP" altLang="en-US" dirty="0"/>
              <a:t>がクラッシュしたことを検知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FDB60BE-AE61-4FC1-98C9-DA078E000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  <p:sp>
        <p:nvSpPr>
          <p:cNvPr id="7" name="四角形: 角を丸くする 4">
            <a:extLst>
              <a:ext uri="{FF2B5EF4-FFF2-40B4-BE49-F238E27FC236}">
                <a16:creationId xmlns:a16="http://schemas.microsoft.com/office/drawing/2014/main" id="{45234E3A-6856-4A5C-AE39-772384AED7CB}"/>
              </a:ext>
            </a:extLst>
          </p:cNvPr>
          <p:cNvSpPr/>
          <p:nvPr/>
        </p:nvSpPr>
        <p:spPr>
          <a:xfrm>
            <a:off x="6335486" y="2800350"/>
            <a:ext cx="2523283" cy="3517901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4">
            <a:extLst>
              <a:ext uri="{FF2B5EF4-FFF2-40B4-BE49-F238E27FC236}">
                <a16:creationId xmlns:a16="http://schemas.microsoft.com/office/drawing/2014/main" id="{45234E3A-6856-4A5C-AE39-772384AED7CB}"/>
              </a:ext>
            </a:extLst>
          </p:cNvPr>
          <p:cNvSpPr/>
          <p:nvPr/>
        </p:nvSpPr>
        <p:spPr>
          <a:xfrm>
            <a:off x="1151163" y="5116010"/>
            <a:ext cx="4531179" cy="925561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3960" r="63786" b="87355"/>
          <a:stretch/>
        </p:blipFill>
        <p:spPr>
          <a:xfrm>
            <a:off x="442685" y="6160871"/>
            <a:ext cx="1799772" cy="393701"/>
          </a:xfrm>
          <a:prstGeom prst="rect">
            <a:avLst/>
          </a:prstGeom>
          <a:ln w="25400" cap="sq">
            <a:solidFill>
              <a:srgbClr val="000000"/>
            </a:solidFill>
            <a:miter lim="800000"/>
          </a:ln>
          <a:effectLst>
            <a:outerShdw sx="1000" sy="1000" algn="tl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4084849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90CC0A-60AA-480A-A3FC-911CB5AB1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文献情報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D510300-76D6-47D5-99CA-7ED2870C3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2241551"/>
            <a:ext cx="7543800" cy="3017520"/>
          </a:xfrm>
        </p:spPr>
        <p:txBody>
          <a:bodyPr/>
          <a:lstStyle/>
          <a:p>
            <a:pPr>
              <a:tabLst>
                <a:tab pos="870347" algn="l"/>
              </a:tabLst>
            </a:pPr>
            <a:r>
              <a:rPr kumimoji="1" lang="ja-JP" altLang="en-US" sz="2100" dirty="0"/>
              <a:t>論文名：</a:t>
            </a:r>
            <a:r>
              <a:rPr lang="ja-JP" altLang="en-US" sz="2100" dirty="0"/>
              <a:t>クラウドにおける</a:t>
            </a:r>
            <a:r>
              <a:rPr lang="en-US" altLang="ja-JP" sz="2100" dirty="0"/>
              <a:t>VM</a:t>
            </a:r>
            <a:r>
              <a:rPr lang="ja-JP" altLang="en-US" sz="2100" dirty="0"/>
              <a:t>内コンテナを用いた低コストで迅速な自動障害復旧</a:t>
            </a:r>
            <a:endParaRPr lang="en-US" altLang="ja-JP" sz="2100" dirty="0"/>
          </a:p>
          <a:p>
            <a:r>
              <a:rPr lang="ja-JP" altLang="en-US" sz="2100" dirty="0"/>
              <a:t>出典：</a:t>
            </a:r>
            <a:r>
              <a:rPr lang="ja-JP" altLang="en-US" dirty="0"/>
              <a:t>研究報告システムソフトウェアとオペレーティング・システム（</a:t>
            </a:r>
            <a:r>
              <a:rPr lang="en-US" altLang="ja-JP" dirty="0"/>
              <a:t>OS</a:t>
            </a:r>
            <a:r>
              <a:rPr lang="ja-JP" altLang="en-US" dirty="0"/>
              <a:t>）</a:t>
            </a:r>
            <a:r>
              <a:rPr lang="en-US" altLang="ja-JP" dirty="0"/>
              <a:t>, 2018-OS-142,8,pp.1 - 8</a:t>
            </a:r>
            <a:endParaRPr lang="en-US" altLang="ja-JP" sz="2100" dirty="0"/>
          </a:p>
          <a:p>
            <a:r>
              <a:rPr kumimoji="1" lang="ja-JP" altLang="en-US" sz="2100" dirty="0"/>
              <a:t>発行日：</a:t>
            </a:r>
            <a:r>
              <a:rPr kumimoji="1" lang="en-US" altLang="ja-JP" sz="2100" dirty="0"/>
              <a:t>2018</a:t>
            </a:r>
            <a:r>
              <a:rPr kumimoji="1" lang="ja-JP" altLang="en-US" sz="2100" dirty="0"/>
              <a:t>年</a:t>
            </a:r>
            <a:r>
              <a:rPr kumimoji="1" lang="en-US" altLang="ja-JP" sz="2100" dirty="0"/>
              <a:t>2</a:t>
            </a:r>
            <a:r>
              <a:rPr kumimoji="1" lang="ja-JP" altLang="en-US" sz="2100" dirty="0"/>
              <a:t>月</a:t>
            </a:r>
            <a:r>
              <a:rPr kumimoji="1" lang="en-US" altLang="ja-JP" sz="2100" dirty="0"/>
              <a:t>28</a:t>
            </a:r>
            <a:r>
              <a:rPr kumimoji="1" lang="ja-JP" altLang="en-US" sz="2100" dirty="0"/>
              <a:t>日</a:t>
            </a:r>
            <a:endParaRPr kumimoji="1" lang="en-US" altLang="ja-JP" sz="2100" dirty="0"/>
          </a:p>
          <a:p>
            <a:r>
              <a:rPr lang="ja-JP" altLang="en-US" sz="2100" dirty="0"/>
              <a:t>著者：森川　智紀</a:t>
            </a:r>
            <a:r>
              <a:rPr lang="en-US" altLang="ja-JP" sz="2100" baseline="30000" dirty="0"/>
              <a:t>*</a:t>
            </a:r>
            <a:r>
              <a:rPr lang="ja-JP" altLang="en-US" sz="2100" dirty="0" err="1"/>
              <a:t>，</a:t>
            </a:r>
            <a:r>
              <a:rPr lang="ja-JP" altLang="en-US" sz="2100" dirty="0"/>
              <a:t>光来　健一</a:t>
            </a:r>
            <a:r>
              <a:rPr lang="en-US" altLang="ja-JP" sz="2100" baseline="30000" dirty="0"/>
              <a:t>*</a:t>
            </a:r>
          </a:p>
          <a:p>
            <a:pPr marL="0" indent="0">
              <a:buNone/>
            </a:pPr>
            <a:r>
              <a:rPr lang="en-US" altLang="ja-JP" sz="2100" baseline="30000" dirty="0"/>
              <a:t>*</a:t>
            </a:r>
            <a:r>
              <a:rPr lang="en-US" altLang="ja-JP" sz="2100" dirty="0"/>
              <a:t> :</a:t>
            </a:r>
            <a:r>
              <a:rPr lang="ja-JP" altLang="en-US" sz="2100" dirty="0"/>
              <a:t>九州工業大学</a:t>
            </a:r>
            <a:endParaRPr kumimoji="1" lang="en-US" altLang="ja-JP" sz="2100" dirty="0"/>
          </a:p>
          <a:p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1B075B5-DF7E-4747-958C-6F66605B8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8733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" t="68198" r="41465" b="4595"/>
          <a:stretch/>
        </p:blipFill>
        <p:spPr>
          <a:xfrm>
            <a:off x="403448" y="3304323"/>
            <a:ext cx="8382824" cy="319648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9D9CB0E-30A8-4099-AADF-4AC2E5B11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障害復旧（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4D4EC6-8838-48AD-B620-2CDB881CF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復旧用スクリプトの実行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障害検知時に，復旧用スクリプトを実行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必要に応じてコンテナの起動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バックアップから運用系の状態に復元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1FD4C74-7423-42C9-A9DF-F27251EDF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  <p:sp>
        <p:nvSpPr>
          <p:cNvPr id="8" name="四角形: 角を丸くする 4">
            <a:extLst>
              <a:ext uri="{FF2B5EF4-FFF2-40B4-BE49-F238E27FC236}">
                <a16:creationId xmlns:a16="http://schemas.microsoft.com/office/drawing/2014/main" id="{45234E3A-6856-4A5C-AE39-772384AED7CB}"/>
              </a:ext>
            </a:extLst>
          </p:cNvPr>
          <p:cNvSpPr/>
          <p:nvPr/>
        </p:nvSpPr>
        <p:spPr>
          <a:xfrm>
            <a:off x="330951" y="3703899"/>
            <a:ext cx="6470541" cy="2563337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3960" r="63786" b="87355"/>
          <a:stretch/>
        </p:blipFill>
        <p:spPr>
          <a:xfrm>
            <a:off x="6911983" y="2985344"/>
            <a:ext cx="1925534" cy="421211"/>
          </a:xfrm>
          <a:prstGeom prst="rect">
            <a:avLst/>
          </a:prstGeom>
          <a:ln w="25400" cap="sq">
            <a:solidFill>
              <a:srgbClr val="000000"/>
            </a:solidFill>
            <a:miter lim="800000"/>
          </a:ln>
          <a:effectLst>
            <a:outerShdw sx="1000" sy="1000" algn="tl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3417753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" t="68198" r="41465" b="4595"/>
          <a:stretch/>
        </p:blipFill>
        <p:spPr>
          <a:xfrm>
            <a:off x="403448" y="3304323"/>
            <a:ext cx="8382824" cy="319648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9D9CB0E-30A8-4099-AADF-4AC2E5B11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障害復旧（</a:t>
            </a:r>
            <a:r>
              <a:rPr lang="en-US" altLang="ja-JP" dirty="0"/>
              <a:t>2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4D4EC6-8838-48AD-B620-2CDB881CF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サービス提供元の切り替え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コンテナが使用するネットワークポートの確認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 err="1"/>
              <a:t>DNSupdate</a:t>
            </a:r>
            <a:r>
              <a:rPr lang="ja-JP" altLang="en-US" dirty="0"/>
              <a:t>を実行し，</a:t>
            </a:r>
            <a:r>
              <a:rPr lang="en-US" altLang="ja-JP" dirty="0"/>
              <a:t>DNS</a:t>
            </a:r>
            <a:r>
              <a:rPr lang="ja-JP" altLang="en-US" dirty="0"/>
              <a:t>レコードの更新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87A5D15-2912-4130-96DC-58DCE5155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21</a:t>
            </a:fld>
            <a:endParaRPr kumimoji="1" lang="ja-JP" altLang="en-US" dirty="0"/>
          </a:p>
        </p:txBody>
      </p:sp>
      <p:sp>
        <p:nvSpPr>
          <p:cNvPr id="7" name="四角形: 角を丸くする 4">
            <a:extLst>
              <a:ext uri="{FF2B5EF4-FFF2-40B4-BE49-F238E27FC236}">
                <a16:creationId xmlns:a16="http://schemas.microsoft.com/office/drawing/2014/main" id="{45234E3A-6856-4A5C-AE39-772384AED7CB}"/>
              </a:ext>
            </a:extLst>
          </p:cNvPr>
          <p:cNvSpPr/>
          <p:nvPr/>
        </p:nvSpPr>
        <p:spPr>
          <a:xfrm>
            <a:off x="2978590" y="3304323"/>
            <a:ext cx="6078912" cy="3040383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3960" r="63786" b="87355"/>
          <a:stretch/>
        </p:blipFill>
        <p:spPr>
          <a:xfrm>
            <a:off x="6933235" y="2765565"/>
            <a:ext cx="1925534" cy="421211"/>
          </a:xfrm>
          <a:prstGeom prst="rect">
            <a:avLst/>
          </a:prstGeom>
          <a:ln w="25400" cap="sq">
            <a:solidFill>
              <a:srgbClr val="000000"/>
            </a:solidFill>
            <a:miter lim="800000"/>
          </a:ln>
          <a:effectLst>
            <a:outerShdw sx="1000" sy="1000" algn="tl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255954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5AD979AA-5C71-4C57-AF17-BCD6412B2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実験環境（</a:t>
            </a:r>
            <a:r>
              <a:rPr lang="en-US" altLang="ja-JP" dirty="0"/>
              <a:t>1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2443C0A3-7A8C-41B4-A124-B6E47D909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復旧時間，障害対策コストの比較を行う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dirty="0"/>
              <a:t>運用系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en-US" altLang="ja-JP" dirty="0"/>
              <a:t>4</a:t>
            </a:r>
            <a:r>
              <a:rPr lang="ja-JP" altLang="en-US" dirty="0"/>
              <a:t>台の</a:t>
            </a:r>
            <a:r>
              <a:rPr lang="en-US" altLang="ja-JP" dirty="0"/>
              <a:t>VM</a:t>
            </a:r>
            <a:r>
              <a:rPr lang="ja-JP" altLang="en-US" dirty="0"/>
              <a:t>を動作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Apache Web</a:t>
            </a:r>
            <a:r>
              <a:rPr lang="ja-JP" altLang="en-US" dirty="0"/>
              <a:t>サーバ</a:t>
            </a:r>
            <a:r>
              <a:rPr lang="en-US" altLang="ja-JP" dirty="0"/>
              <a:t>3</a:t>
            </a:r>
            <a:r>
              <a:rPr lang="ja-JP" altLang="en-US" dirty="0"/>
              <a:t>台，</a:t>
            </a:r>
            <a:r>
              <a:rPr lang="en-US" altLang="ja-JP" dirty="0"/>
              <a:t>MySQL</a:t>
            </a:r>
            <a:r>
              <a:rPr lang="ja-JP" altLang="en-US" dirty="0"/>
              <a:t>サーバ</a:t>
            </a:r>
            <a:r>
              <a:rPr lang="en-US" altLang="ja-JP" dirty="0"/>
              <a:t>1</a:t>
            </a:r>
            <a:r>
              <a:rPr lang="ja-JP" altLang="en-US" dirty="0"/>
              <a:t>台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dirty="0"/>
              <a:t>待機系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1</a:t>
            </a:r>
            <a:r>
              <a:rPr lang="ja-JP" altLang="en-US" dirty="0"/>
              <a:t>台の</a:t>
            </a:r>
            <a:r>
              <a:rPr lang="en-US" altLang="ja-JP" dirty="0"/>
              <a:t>VM</a:t>
            </a:r>
            <a:r>
              <a:rPr lang="ja-JP" altLang="en-US" dirty="0"/>
              <a:t>上に</a:t>
            </a:r>
            <a:r>
              <a:rPr lang="en-US" altLang="ja-JP" dirty="0"/>
              <a:t>4</a:t>
            </a:r>
            <a:r>
              <a:rPr lang="ja-JP" altLang="en-US" dirty="0" err="1"/>
              <a:t>つの</a:t>
            </a:r>
            <a:r>
              <a:rPr lang="ja-JP" altLang="en-US" dirty="0"/>
              <a:t>コンテナ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dirty="0"/>
              <a:t>比較対象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運用系，待機系ともに</a:t>
            </a:r>
            <a:r>
              <a:rPr kumimoji="1" lang="en-US" altLang="ja-JP" dirty="0"/>
              <a:t>4</a:t>
            </a:r>
            <a:r>
              <a:rPr lang="ja-JP" altLang="en-US" dirty="0"/>
              <a:t>台の</a:t>
            </a:r>
            <a:r>
              <a:rPr lang="en-US" altLang="ja-JP" dirty="0"/>
              <a:t>VM</a:t>
            </a:r>
            <a:r>
              <a:rPr lang="ja-JP" altLang="en-US" dirty="0"/>
              <a:t>を用いる従来システム</a:t>
            </a:r>
            <a:endParaRPr kumimoji="1"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E4DF116-FD88-49E1-8971-7945B95C7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2706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DC3A58-53DC-4431-965F-13B51D4C5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+mj-ea"/>
              </a:rPr>
              <a:t>実験環境</a:t>
            </a:r>
            <a:r>
              <a:rPr lang="ja-JP" altLang="en-US" dirty="0">
                <a:latin typeface="+mj-ea"/>
              </a:rPr>
              <a:t>（</a:t>
            </a:r>
            <a:r>
              <a:rPr lang="en-US" altLang="ja-JP" dirty="0">
                <a:latin typeface="+mj-ea"/>
              </a:rPr>
              <a:t>2</a:t>
            </a:r>
            <a:r>
              <a:rPr lang="ja-JP" altLang="en-US" dirty="0">
                <a:latin typeface="+mj-ea"/>
              </a:rPr>
              <a:t>）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439B877-529F-405F-AB52-C12EDFF6B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運用系と待機系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コンテンツ プレースホルダー 7">
            <a:extLst>
              <a:ext uri="{FF2B5EF4-FFF2-40B4-BE49-F238E27FC236}">
                <a16:creationId xmlns:a16="http://schemas.microsoft.com/office/drawing/2014/main" id="{17209177-DC25-4471-9126-037473E2981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64707789"/>
              </p:ext>
            </p:extLst>
          </p:nvPr>
        </p:nvGraphicFramePr>
        <p:xfrm>
          <a:off x="546100" y="2582334"/>
          <a:ext cx="402590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900">
                  <a:extLst>
                    <a:ext uri="{9D8B030D-6E8A-4147-A177-3AD203B41FA5}">
                      <a16:colId xmlns:a16="http://schemas.microsoft.com/office/drawing/2014/main" val="2619831094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26703356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項目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内容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947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Intel Xeon E3-1226 v3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994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Memory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8GB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305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Network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ギガビットイーサネット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114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OS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Ubuntu 16.04.2 LTS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912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Kernel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Linux 4.4.0-101-generic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334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Hypervisor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KVM 2.5.0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551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Container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LXD 2.15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464468"/>
                  </a:ext>
                </a:extLst>
              </a:tr>
            </a:tbl>
          </a:graphicData>
        </a:graphic>
      </p:graphicFrame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95B1E48A-A2D2-4E56-9A05-56E0DCE658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</a:rPr>
              <a:t>VM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graphicFrame>
        <p:nvGraphicFramePr>
          <p:cNvPr id="9" name="コンテンツ プレースホルダー 8">
            <a:extLst>
              <a:ext uri="{FF2B5EF4-FFF2-40B4-BE49-F238E27FC236}">
                <a16:creationId xmlns:a16="http://schemas.microsoft.com/office/drawing/2014/main" id="{4860336C-7665-41BB-BB1C-4CB3ADEDF45C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360528918"/>
              </p:ext>
            </p:extLst>
          </p:nvPr>
        </p:nvGraphicFramePr>
        <p:xfrm>
          <a:off x="4664075" y="2582863"/>
          <a:ext cx="370205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3582">
                  <a:extLst>
                    <a:ext uri="{9D8B030D-6E8A-4147-A177-3AD203B41FA5}">
                      <a16:colId xmlns:a16="http://schemas.microsoft.com/office/drawing/2014/main" val="2768448423"/>
                    </a:ext>
                  </a:extLst>
                </a:gridCol>
                <a:gridCol w="2618468">
                  <a:extLst>
                    <a:ext uri="{9D8B030D-6E8A-4147-A177-3AD203B41FA5}">
                      <a16:colId xmlns:a16="http://schemas.microsoft.com/office/drawing/2014/main" val="2716276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項目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内容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205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CPU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2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535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Memory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2GB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496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OS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/>
                        <a:t>Ubuntu 16.04.2 LTS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605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Kernel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/>
                        <a:t>Linux 4.4.0-083-generic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959647"/>
                  </a:ext>
                </a:extLst>
              </a:tr>
            </a:tbl>
          </a:graphicData>
        </a:graphic>
      </p:graphicFrame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CAF2580-078E-44E3-9083-B93F619DB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1718" y="6447439"/>
            <a:ext cx="485758" cy="365125"/>
          </a:xfrm>
        </p:spPr>
        <p:txBody>
          <a:bodyPr/>
          <a:lstStyle/>
          <a:p>
            <a:fld id="{7AB22DEB-E1FF-4BEE-A182-437B9452AE5B}" type="slidenum">
              <a:rPr kumimoji="1" lang="ja-JP" altLang="en-US" smtClean="0"/>
              <a:t>23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78464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5D721F59-4EA1-412D-A284-46AD70298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実験環境（</a:t>
            </a:r>
            <a:r>
              <a:rPr lang="en-US" altLang="ja-JP" dirty="0"/>
              <a:t>3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graphicFrame>
        <p:nvGraphicFramePr>
          <p:cNvPr id="10" name="コンテンツ プレースホルダー 9">
            <a:extLst>
              <a:ext uri="{FF2B5EF4-FFF2-40B4-BE49-F238E27FC236}">
                <a16:creationId xmlns:a16="http://schemas.microsoft.com/office/drawing/2014/main" id="{9E5833A3-1052-49C1-8334-FC490B3215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2785065"/>
              </p:ext>
            </p:extLst>
          </p:nvPr>
        </p:nvGraphicFramePr>
        <p:xfrm>
          <a:off x="822960" y="2874963"/>
          <a:ext cx="754380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1900">
                  <a:extLst>
                    <a:ext uri="{9D8B030D-6E8A-4147-A177-3AD203B41FA5}">
                      <a16:colId xmlns:a16="http://schemas.microsoft.com/office/drawing/2014/main" val="3539138258"/>
                    </a:ext>
                  </a:extLst>
                </a:gridCol>
                <a:gridCol w="3771900">
                  <a:extLst>
                    <a:ext uri="{9D8B030D-6E8A-4147-A177-3AD203B41FA5}">
                      <a16:colId xmlns:a16="http://schemas.microsoft.com/office/drawing/2014/main" val="3159625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項目</a:t>
                      </a:r>
                    </a:p>
                  </a:txBody>
                  <a:tcPr marL="44893" marR="4489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内容</a:t>
                      </a:r>
                    </a:p>
                  </a:txBody>
                  <a:tcPr marL="44893" marR="44893"/>
                </a:tc>
                <a:extLst>
                  <a:ext uri="{0D108BD9-81ED-4DB2-BD59-A6C34878D82A}">
                    <a16:rowId xmlns:a16="http://schemas.microsoft.com/office/drawing/2014/main" val="3650170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クラウド</a:t>
                      </a:r>
                    </a:p>
                  </a:txBody>
                  <a:tcPr marL="44893" marR="4489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Amazon</a:t>
                      </a:r>
                      <a:r>
                        <a:rPr kumimoji="1" lang="ja-JP" altLang="en-US" sz="2000" dirty="0"/>
                        <a:t> </a:t>
                      </a:r>
                      <a:r>
                        <a:rPr kumimoji="1" lang="en-US" altLang="ja-JP" sz="2000" dirty="0"/>
                        <a:t>EC2</a:t>
                      </a:r>
                      <a:endParaRPr kumimoji="1" lang="ja-JP" altLang="en-US" sz="2000" dirty="0"/>
                    </a:p>
                  </a:txBody>
                  <a:tcPr marL="44893" marR="44893"/>
                </a:tc>
                <a:extLst>
                  <a:ext uri="{0D108BD9-81ED-4DB2-BD59-A6C34878D82A}">
                    <a16:rowId xmlns:a16="http://schemas.microsoft.com/office/drawing/2014/main" val="3511209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仮想</a:t>
                      </a:r>
                      <a:r>
                        <a:rPr kumimoji="1" lang="en-US" altLang="ja-JP" sz="2000" dirty="0"/>
                        <a:t>CPU</a:t>
                      </a:r>
                      <a:r>
                        <a:rPr kumimoji="1" lang="ja-JP" altLang="en-US" sz="2000" dirty="0"/>
                        <a:t>数</a:t>
                      </a:r>
                    </a:p>
                  </a:txBody>
                  <a:tcPr marL="44893" marR="4489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8</a:t>
                      </a:r>
                      <a:endParaRPr kumimoji="1" lang="ja-JP" altLang="en-US" sz="2000" dirty="0"/>
                    </a:p>
                  </a:txBody>
                  <a:tcPr marL="44893" marR="44893"/>
                </a:tc>
                <a:extLst>
                  <a:ext uri="{0D108BD9-81ED-4DB2-BD59-A6C34878D82A}">
                    <a16:rowId xmlns:a16="http://schemas.microsoft.com/office/drawing/2014/main" val="2814479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Memory</a:t>
                      </a:r>
                      <a:endParaRPr kumimoji="1" lang="ja-JP" altLang="en-US" sz="2000" dirty="0"/>
                    </a:p>
                  </a:txBody>
                  <a:tcPr marL="44893" marR="4489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32GB</a:t>
                      </a:r>
                      <a:endParaRPr kumimoji="1" lang="ja-JP" altLang="en-US" sz="2000" dirty="0"/>
                    </a:p>
                  </a:txBody>
                  <a:tcPr marL="44893" marR="44893"/>
                </a:tc>
                <a:extLst>
                  <a:ext uri="{0D108BD9-81ED-4DB2-BD59-A6C34878D82A}">
                    <a16:rowId xmlns:a16="http://schemas.microsoft.com/office/drawing/2014/main" val="2325864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OS</a:t>
                      </a:r>
                      <a:endParaRPr kumimoji="1" lang="ja-JP" altLang="en-US" sz="2000" dirty="0"/>
                    </a:p>
                  </a:txBody>
                  <a:tcPr marL="44893" marR="4489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Red</a:t>
                      </a:r>
                      <a:r>
                        <a:rPr kumimoji="1" lang="ja-JP" altLang="en-US" sz="2000" dirty="0"/>
                        <a:t> </a:t>
                      </a:r>
                      <a:r>
                        <a:rPr kumimoji="1" lang="en-US" altLang="ja-JP" sz="2000" dirty="0"/>
                        <a:t>Hat Enterprise</a:t>
                      </a:r>
                      <a:r>
                        <a:rPr kumimoji="1" lang="ja-JP" altLang="en-US" sz="2000" dirty="0"/>
                        <a:t> </a:t>
                      </a:r>
                      <a:r>
                        <a:rPr kumimoji="1" lang="en-US" altLang="ja-JP" sz="2000" dirty="0"/>
                        <a:t>Linux</a:t>
                      </a:r>
                      <a:endParaRPr kumimoji="1" lang="ja-JP" altLang="en-US" sz="2000" dirty="0"/>
                    </a:p>
                  </a:txBody>
                  <a:tcPr marL="44893" marR="44893"/>
                </a:tc>
                <a:extLst>
                  <a:ext uri="{0D108BD9-81ED-4DB2-BD59-A6C34878D82A}">
                    <a16:rowId xmlns:a16="http://schemas.microsoft.com/office/drawing/2014/main" val="583179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レンタル期間</a:t>
                      </a:r>
                    </a:p>
                  </a:txBody>
                  <a:tcPr marL="44893" marR="4489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1</a:t>
                      </a:r>
                      <a:r>
                        <a:rPr kumimoji="1" lang="ja-JP" altLang="en-US" sz="2000" dirty="0"/>
                        <a:t>年間</a:t>
                      </a:r>
                    </a:p>
                  </a:txBody>
                  <a:tcPr marL="44893" marR="44893"/>
                </a:tc>
                <a:extLst>
                  <a:ext uri="{0D108BD9-81ED-4DB2-BD59-A6C34878D82A}">
                    <a16:rowId xmlns:a16="http://schemas.microsoft.com/office/drawing/2014/main" val="846238293"/>
                  </a:ext>
                </a:extLst>
              </a:tr>
            </a:tbl>
          </a:graphicData>
        </a:graphic>
      </p:graphicFrame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784F233-B644-46E3-9E09-0A36FECC3DAC}"/>
              </a:ext>
            </a:extLst>
          </p:cNvPr>
          <p:cNvSpPr txBox="1"/>
          <p:nvPr/>
        </p:nvSpPr>
        <p:spPr>
          <a:xfrm>
            <a:off x="3263789" y="2075329"/>
            <a:ext cx="2616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コスト見積もり環境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DBD2003-6BC7-4E69-8065-BD6C3B77F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7928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05EC68-FDCA-4622-B175-AAA7972D3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実験結果（</a:t>
            </a:r>
            <a:r>
              <a:rPr lang="en-US" altLang="ja-JP" dirty="0"/>
              <a:t>1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399936-406A-49F1-8F63-A33BC9021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845734"/>
            <a:ext cx="75438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dirty="0"/>
              <a:t>ウォームスタンバイにおける復旧時間の比較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同等の時間でサービスの切り替えが可能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1362A7B-A516-48E8-AF79-73C77A1559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55"/>
          <a:stretch/>
        </p:blipFill>
        <p:spPr>
          <a:xfrm>
            <a:off x="1892112" y="2852722"/>
            <a:ext cx="5405496" cy="3395678"/>
          </a:xfrm>
          <a:prstGeom prst="rect">
            <a:avLst/>
          </a:prstGeom>
        </p:spPr>
      </p:pic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932A9FA-4CBB-49CE-A840-61FD40086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7120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E3E54BC9-3958-44DF-BB8C-259355949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387" y="2501900"/>
            <a:ext cx="6063225" cy="376953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E05EC68-FDCA-4622-B175-AAA7972D3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実験結果（</a:t>
            </a:r>
            <a:r>
              <a:rPr kumimoji="1" lang="en-US" altLang="ja-JP" dirty="0"/>
              <a:t>2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399936-406A-49F1-8F63-A33BC9021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dirty="0"/>
              <a:t>ウォームスタンバイにおけるコスト試算の比較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 err="1"/>
              <a:t>VCRecovery</a:t>
            </a:r>
            <a:r>
              <a:rPr lang="ja-JP" altLang="en-US" dirty="0"/>
              <a:t>を利用することで障害対策コストの削減が可能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8450906-1B94-4086-B73E-1A6FBDDE4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6184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05EC68-FDCA-4622-B175-AAA7972D3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実験結果（</a:t>
            </a:r>
            <a:r>
              <a:rPr kumimoji="1" lang="en-US" altLang="ja-JP" dirty="0"/>
              <a:t>3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399936-406A-49F1-8F63-A33BC9021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845734"/>
            <a:ext cx="75438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コールドスタンバイ</a:t>
            </a:r>
            <a:r>
              <a:rPr kumimoji="1" lang="ja-JP" altLang="en-US" dirty="0"/>
              <a:t>における復旧時間の比較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従来システムの半分程度の時間でサービスの切り替えが可能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624D9E0-6009-4678-B689-C648492A6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650" y="2655306"/>
            <a:ext cx="5714700" cy="3651742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5B24F84-8822-466B-BCA9-1D35D08A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885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05EBAD3-0F80-4539-999A-8FDE81F36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948" y="2839396"/>
            <a:ext cx="5236104" cy="346077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E05EC68-FDCA-4622-B175-AAA7972D3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実験結果（</a:t>
            </a:r>
            <a:r>
              <a:rPr lang="en-US" altLang="ja-JP" dirty="0"/>
              <a:t>4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399936-406A-49F1-8F63-A33BC9021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859589"/>
            <a:ext cx="75438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コールド</a:t>
            </a:r>
            <a:r>
              <a:rPr kumimoji="1" lang="ja-JP" altLang="en-US" dirty="0"/>
              <a:t>スタンバイにおけるコスト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en-US" altLang="ja-JP" dirty="0" err="1"/>
              <a:t>VCRecovery</a:t>
            </a:r>
            <a:r>
              <a:rPr kumimoji="1" lang="ja-JP" altLang="en-US" dirty="0"/>
              <a:t>は</a:t>
            </a:r>
            <a:r>
              <a:rPr kumimoji="1" lang="en-US" altLang="ja-JP" dirty="0"/>
              <a:t>VM1</a:t>
            </a:r>
            <a:r>
              <a:rPr kumimoji="1" lang="ja-JP" altLang="en-US" dirty="0"/>
              <a:t>台分のコストが必要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待機系の共有ユーザを増やすことでコストを抑えることが可能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8FBEEDC-FAF2-4F1B-AEF3-F58206D5F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41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2AD9AE-C2BD-4526-A254-E64B481F9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コンテナ性能評価（</a:t>
            </a:r>
            <a:r>
              <a:rPr lang="en-US" altLang="ja-JP" dirty="0"/>
              <a:t>1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A9BC43-B8E7-4AA7-8788-99183C8ED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/>
              <a:t>VM</a:t>
            </a:r>
            <a:r>
              <a:rPr kumimoji="1" lang="ja-JP" altLang="en-US" dirty="0"/>
              <a:t>内でコンテナを用いることによる性能低下を検証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dirty="0"/>
              <a:t>ベンチマーク</a:t>
            </a:r>
            <a:r>
              <a:rPr lang="ja-JP" altLang="en-US" dirty="0"/>
              <a:t>を利用し</a:t>
            </a:r>
            <a:r>
              <a:rPr kumimoji="1" lang="en-US" altLang="ja-JP" dirty="0"/>
              <a:t>VM</a:t>
            </a:r>
            <a:r>
              <a:rPr kumimoji="1" lang="ja-JP" altLang="en-US" dirty="0"/>
              <a:t>と</a:t>
            </a:r>
            <a:r>
              <a:rPr kumimoji="1" lang="en-US" altLang="ja-JP" dirty="0"/>
              <a:t>VM</a:t>
            </a:r>
            <a:r>
              <a:rPr kumimoji="1" lang="ja-JP" altLang="en-US" dirty="0"/>
              <a:t>内コンテナの</a:t>
            </a:r>
            <a:r>
              <a:rPr lang="ja-JP" altLang="en-US" dirty="0"/>
              <a:t>各種</a:t>
            </a:r>
            <a:r>
              <a:rPr kumimoji="1" lang="ja-JP" altLang="en-US" dirty="0"/>
              <a:t>性能を</a:t>
            </a:r>
            <a:r>
              <a:rPr lang="ja-JP" altLang="en-US" dirty="0"/>
              <a:t>比較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dirty="0"/>
              <a:t>測定対象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VM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en-US" altLang="ja-JP" dirty="0"/>
              <a:t>LXD</a:t>
            </a:r>
            <a:r>
              <a:rPr lang="ja-JP" altLang="en-US" dirty="0"/>
              <a:t>　ストレージバックエンド</a:t>
            </a:r>
            <a:r>
              <a:rPr lang="en-US" altLang="ja-JP" dirty="0"/>
              <a:t>:</a:t>
            </a:r>
            <a:r>
              <a:rPr lang="ja-JP" altLang="en-US" dirty="0"/>
              <a:t>ディレクトリ</a:t>
            </a:r>
            <a:r>
              <a:rPr lang="en-US" altLang="ja-JP" dirty="0"/>
              <a:t>(</a:t>
            </a:r>
            <a:r>
              <a:rPr lang="en-US" altLang="ja-JP" dirty="0" err="1"/>
              <a:t>dir</a:t>
            </a:r>
            <a:r>
              <a:rPr lang="en-US" altLang="ja-JP" dirty="0"/>
              <a:t>)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en-US" altLang="ja-JP" dirty="0"/>
              <a:t>LXD</a:t>
            </a:r>
            <a:r>
              <a:rPr lang="ja-JP" altLang="en-US" dirty="0"/>
              <a:t>　ストレージバックエンド</a:t>
            </a:r>
            <a:r>
              <a:rPr lang="en-US" altLang="ja-JP" dirty="0"/>
              <a:t>: ZFS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F2DD09B-6DDF-431D-A68F-A0A5EAF64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343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グラフ 4">
            <a:extLst>
              <a:ext uri="{FF2B5EF4-FFF2-40B4-BE49-F238E27FC236}">
                <a16:creationId xmlns:a16="http://schemas.microsoft.com/office/drawing/2014/main" id="{379CC04E-B205-480D-ABF2-AD749E4971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881336"/>
              </p:ext>
            </p:extLst>
          </p:nvPr>
        </p:nvGraphicFramePr>
        <p:xfrm>
          <a:off x="-1" y="2253313"/>
          <a:ext cx="9144001" cy="41317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タイトル 1">
            <a:extLst>
              <a:ext uri="{FF2B5EF4-FFF2-40B4-BE49-F238E27FC236}">
                <a16:creationId xmlns:a16="http://schemas.microsoft.com/office/drawing/2014/main" id="{E91F66BC-449B-4A0A-9D1D-C94C1893D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研究背景（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3B41385-BE17-44ED-98ED-0BEAAFF17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近年，</a:t>
            </a:r>
            <a:r>
              <a:rPr lang="ja-JP" altLang="en-US" dirty="0"/>
              <a:t>様々なサービスの提供にクラウド環境を活用することが増加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5C045FA-220E-4C91-B7DE-94D978F110F6}"/>
              </a:ext>
            </a:extLst>
          </p:cNvPr>
          <p:cNvSpPr txBox="1"/>
          <p:nvPr/>
        </p:nvSpPr>
        <p:spPr>
          <a:xfrm>
            <a:off x="123435" y="6459786"/>
            <a:ext cx="796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http://</a:t>
            </a:r>
            <a:r>
              <a:rPr kumimoji="1" lang="en-US" altLang="ja-JP" dirty="0" err="1">
                <a:solidFill>
                  <a:schemeClr val="bg1"/>
                </a:solidFill>
              </a:rPr>
              <a:t>www.soumu.go.jp</a:t>
            </a:r>
            <a:r>
              <a:rPr kumimoji="1" lang="en-US" altLang="ja-JP" dirty="0">
                <a:solidFill>
                  <a:schemeClr val="bg1"/>
                </a:solidFill>
              </a:rPr>
              <a:t>/</a:t>
            </a:r>
            <a:r>
              <a:rPr kumimoji="1" lang="en-US" altLang="ja-JP" dirty="0" err="1">
                <a:solidFill>
                  <a:schemeClr val="bg1"/>
                </a:solidFill>
              </a:rPr>
              <a:t>johotsusintokei</a:t>
            </a:r>
            <a:r>
              <a:rPr kumimoji="1" lang="en-US" altLang="ja-JP" dirty="0">
                <a:solidFill>
                  <a:schemeClr val="bg1"/>
                </a:solidFill>
              </a:rPr>
              <a:t>/whitepaper/ja/h30/html/nd252140.html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B983A68-1025-4EA9-883A-304A5A1E7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18890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4">
            <a:extLst>
              <a:ext uri="{FF2B5EF4-FFF2-40B4-BE49-F238E27FC236}">
                <a16:creationId xmlns:a16="http://schemas.microsoft.com/office/drawing/2014/main" id="{3DD1F033-D79A-4E4F-B9F3-67D8CB8FC7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3" r="7804"/>
          <a:stretch/>
        </p:blipFill>
        <p:spPr>
          <a:xfrm>
            <a:off x="67918" y="3068947"/>
            <a:ext cx="8551795" cy="368493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4264D4C-A8E4-4755-AEFA-2A802262E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コンテナ性能評価（</a:t>
            </a:r>
            <a:r>
              <a:rPr lang="en-US" altLang="ja-JP" dirty="0"/>
              <a:t>2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7C15753-C172-4D65-9A35-0A16CC931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UnixBench</a:t>
            </a:r>
            <a:r>
              <a:rPr lang="ja-JP" altLang="en-US" dirty="0"/>
              <a:t>による性能評価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/>
              <a:t>LXD</a:t>
            </a:r>
            <a:r>
              <a:rPr kumimoji="1" lang="ja-JP" altLang="en-US" dirty="0"/>
              <a:t>ディレクトリ</a:t>
            </a:r>
            <a:r>
              <a:rPr kumimoji="1" lang="en-US" altLang="ja-JP" dirty="0"/>
              <a:t>(</a:t>
            </a:r>
            <a:r>
              <a:rPr kumimoji="1" lang="en-US" altLang="ja-JP" dirty="0" err="1"/>
              <a:t>dir</a:t>
            </a:r>
            <a:r>
              <a:rPr kumimoji="1" lang="en-US" altLang="ja-JP" dirty="0"/>
              <a:t>)</a:t>
            </a:r>
            <a:r>
              <a:rPr kumimoji="1" lang="ja-JP" altLang="en-US" dirty="0"/>
              <a:t>の場合，</a:t>
            </a:r>
            <a:r>
              <a:rPr kumimoji="1" lang="en-US" altLang="ja-JP" dirty="0"/>
              <a:t>6.6</a:t>
            </a:r>
            <a:r>
              <a:rPr lang="en-US" altLang="ja-JP" dirty="0"/>
              <a:t>%</a:t>
            </a:r>
            <a:r>
              <a:rPr lang="ja-JP" altLang="en-US" dirty="0"/>
              <a:t>の</a:t>
            </a:r>
            <a:r>
              <a:rPr kumimoji="1" lang="ja-JP" altLang="en-US" dirty="0"/>
              <a:t>性能低下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LXD ZFS</a:t>
            </a:r>
            <a:r>
              <a:rPr lang="ja-JP" altLang="en-US" dirty="0"/>
              <a:t>の場合，</a:t>
            </a:r>
            <a:r>
              <a:rPr lang="en-US" altLang="ja-JP" dirty="0"/>
              <a:t>43.1%</a:t>
            </a:r>
            <a:r>
              <a:rPr lang="ja-JP" altLang="en-US" dirty="0"/>
              <a:t>の性能低下</a:t>
            </a:r>
            <a:endParaRPr kumimoji="1" lang="en-US" altLang="ja-JP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7FA5A5D-A563-4ECA-ACA0-836403930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816531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7C95E6-B748-4A83-B05E-862BE6522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コンテナ性能評価（</a:t>
            </a:r>
            <a:r>
              <a:rPr lang="en-US" altLang="ja-JP" dirty="0"/>
              <a:t>3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9449CDD-37CA-4159-95CA-F42CE6F93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fio</a:t>
            </a:r>
            <a:r>
              <a:rPr kumimoji="1" lang="ja-JP" altLang="en-US" dirty="0"/>
              <a:t>によるディスクアクセスのスループット測定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ストレージバックエンドがディレクトリの場合</a:t>
            </a:r>
            <a:r>
              <a:rPr lang="en-US" altLang="ja-JP" dirty="0"/>
              <a:t>28%</a:t>
            </a:r>
            <a:r>
              <a:rPr lang="ja-JP" altLang="en-US" dirty="0"/>
              <a:t>の性能低下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/>
              <a:t>ZFS</a:t>
            </a:r>
            <a:r>
              <a:rPr kumimoji="1" lang="ja-JP" altLang="en-US" dirty="0"/>
              <a:t>の場合では，エラーのため測定不能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83BD888-3EEB-4491-8BD1-AC22CE6FF1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9" b="3914"/>
          <a:stretch/>
        </p:blipFill>
        <p:spPr>
          <a:xfrm>
            <a:off x="1829302" y="3096178"/>
            <a:ext cx="5485396" cy="3380822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E638927-CF8F-46B1-9A46-40F4B22E0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05614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79394E-7F91-47BC-8212-A7551844C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コンテナ性能評価（</a:t>
            </a:r>
            <a:r>
              <a:rPr lang="en-US" altLang="ja-JP" dirty="0"/>
              <a:t>4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B7C504E-E3FE-4419-A253-7DF9F77AB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Iperf3</a:t>
            </a:r>
            <a:r>
              <a:rPr kumimoji="1" lang="ja-JP" altLang="en-US" dirty="0"/>
              <a:t>による</a:t>
            </a:r>
            <a:r>
              <a:rPr kumimoji="1" lang="en-US" altLang="ja-JP" dirty="0"/>
              <a:t>TCP</a:t>
            </a:r>
            <a:r>
              <a:rPr kumimoji="1" lang="ja-JP" altLang="en-US" dirty="0"/>
              <a:t>スループットの測定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VM</a:t>
            </a:r>
            <a:r>
              <a:rPr lang="ja-JP" altLang="en-US" dirty="0"/>
              <a:t>内コンテナ利用による性能低下は確認できず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5BADC42-4087-4B53-8E5F-F4AED7F040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3" b="2906"/>
          <a:stretch/>
        </p:blipFill>
        <p:spPr>
          <a:xfrm>
            <a:off x="1237306" y="2634396"/>
            <a:ext cx="6669387" cy="3664804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049316D-BC1C-42FC-AC04-D9F4E9950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85180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1A2FBA-8325-48A7-8B2D-0A0547BBE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マイグレーション性能評価</a:t>
            </a:r>
            <a:r>
              <a:rPr kumimoji="1" lang="en-US" altLang="ja-JP" dirty="0"/>
              <a:t>(1)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8666109-88D4-4EC3-A6DA-C3423BAD0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/>
              <a:t>VM</a:t>
            </a:r>
            <a:r>
              <a:rPr kumimoji="1" lang="ja-JP" altLang="en-US" dirty="0"/>
              <a:t>内コンテナとホスト上で動作するコンテナの性能を比較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マイグレーション時間とダウンタイムを測定</a:t>
            </a:r>
            <a:endParaRPr kumimoji="1" lang="ja-JP" altLang="en-US" dirty="0"/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5F40BBE9-6FF3-472B-8113-839DBE806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903242"/>
              </p:ext>
            </p:extLst>
          </p:nvPr>
        </p:nvGraphicFramePr>
        <p:xfrm>
          <a:off x="1524000" y="3008130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07153714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1163474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項目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内容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072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コンテナイメージサイズ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950MB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884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 dirty="0"/>
                        <a:t>Container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LXD</a:t>
                      </a:r>
                      <a:r>
                        <a:rPr kumimoji="1" lang="ja-JP" altLang="en-US" dirty="0"/>
                        <a:t>　</a:t>
                      </a:r>
                      <a:r>
                        <a:rPr kumimoji="1" lang="en-US" altLang="ja-JP" dirty="0"/>
                        <a:t>2.21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150138"/>
                  </a:ext>
                </a:extLst>
              </a:tr>
            </a:tbl>
          </a:graphicData>
        </a:graphic>
      </p:graphicFrame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6FF64C3-E69D-49C6-958B-B13CFB413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96900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F30708-8EAC-4834-B096-AF5AD7EE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マイグレーション性能評価</a:t>
            </a:r>
            <a:r>
              <a:rPr lang="en-US" altLang="ja-JP" dirty="0"/>
              <a:t>(2)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FF227AC-7A76-4EBF-B037-874361773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dirty="0"/>
              <a:t>マイグレーション時間は</a:t>
            </a:r>
            <a:r>
              <a:rPr kumimoji="1" lang="en-US" altLang="ja-JP" dirty="0"/>
              <a:t>VM</a:t>
            </a:r>
            <a:r>
              <a:rPr kumimoji="1" lang="ja-JP" altLang="en-US" dirty="0"/>
              <a:t>内コンテナのほうが</a:t>
            </a:r>
            <a:r>
              <a:rPr kumimoji="1" lang="en-US" altLang="ja-JP" dirty="0"/>
              <a:t>1</a:t>
            </a:r>
            <a:r>
              <a:rPr kumimoji="1" lang="ja-JP" altLang="en-US" dirty="0"/>
              <a:t>秒程度高速化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VM</a:t>
            </a:r>
            <a:r>
              <a:rPr lang="ja-JP" altLang="en-US" dirty="0"/>
              <a:t>内コンテナのオーバヘッドは無い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/>
              <a:t>VM</a:t>
            </a:r>
            <a:r>
              <a:rPr kumimoji="1" lang="ja-JP" altLang="en-US" dirty="0"/>
              <a:t>内コンテナのダウンタイムは</a:t>
            </a:r>
            <a:r>
              <a:rPr kumimoji="1" lang="en-US" altLang="ja-JP" dirty="0"/>
              <a:t>5.6</a:t>
            </a:r>
            <a:r>
              <a:rPr kumimoji="1" lang="ja-JP" altLang="en-US" dirty="0"/>
              <a:t>秒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5F82072-E88C-446A-904B-DE9F8FFF2F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3"/>
          <a:stretch/>
        </p:blipFill>
        <p:spPr>
          <a:xfrm>
            <a:off x="2016892" y="2941504"/>
            <a:ext cx="5110215" cy="3629892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0624EB9-5543-4E9C-A511-BFFE80723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5151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05CF57-C002-4A92-B7C6-CD0818E3D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まとめ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8F7423-73BE-4A3E-9C58-8B36E6018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/>
              <a:t>VM</a:t>
            </a:r>
            <a:r>
              <a:rPr kumimoji="1" lang="ja-JP" altLang="en-US" dirty="0"/>
              <a:t>内でコンテナを用いるシステム</a:t>
            </a:r>
            <a:r>
              <a:rPr lang="en-US" altLang="ja-JP" dirty="0" err="1"/>
              <a:t>VCRecovery</a:t>
            </a:r>
            <a:r>
              <a:rPr lang="ja-JP" altLang="en-US" dirty="0"/>
              <a:t>の提案</a:t>
            </a:r>
            <a:r>
              <a:rPr kumimoji="1" lang="ja-JP" altLang="en-US" dirty="0"/>
              <a:t>により低コスト，高速な障害復旧が可能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Zabbix</a:t>
            </a:r>
            <a:r>
              <a:rPr lang="ja-JP" altLang="en-US" dirty="0"/>
              <a:t>や</a:t>
            </a:r>
            <a:r>
              <a:rPr lang="en-US" altLang="ja-JP" dirty="0" err="1">
                <a:latin typeface="+mn-ea"/>
              </a:rPr>
              <a:t>libvirt-snmp</a:t>
            </a:r>
            <a:r>
              <a:rPr lang="ja-JP" altLang="en-US" dirty="0">
                <a:latin typeface="+mn-ea"/>
              </a:rPr>
              <a:t>を利用して</a:t>
            </a:r>
            <a:r>
              <a:rPr lang="ja-JP" altLang="en-US" dirty="0"/>
              <a:t>自動で障害検知，復旧を行うことが</a:t>
            </a:r>
            <a:endParaRPr lang="en-US" altLang="ja-JP" dirty="0"/>
          </a:p>
          <a:p>
            <a:pPr marL="90488" indent="0">
              <a:lnSpc>
                <a:spcPct val="30000"/>
              </a:lnSpc>
              <a:spcAft>
                <a:spcPts val="0"/>
              </a:spcAft>
              <a:buNone/>
            </a:pPr>
            <a:r>
              <a:rPr lang="ja-JP" altLang="en-US" dirty="0"/>
              <a:t>可能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今後の課題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運用系</a:t>
            </a:r>
            <a:r>
              <a:rPr kumimoji="1" lang="en-US" altLang="ja-JP" dirty="0"/>
              <a:t>VM</a:t>
            </a:r>
            <a:r>
              <a:rPr kumimoji="1" lang="ja-JP" altLang="en-US" dirty="0"/>
              <a:t>と待機系</a:t>
            </a:r>
            <a:r>
              <a:rPr kumimoji="1" lang="en-US" altLang="ja-JP" dirty="0"/>
              <a:t>VM</a:t>
            </a:r>
            <a:r>
              <a:rPr kumimoji="1" lang="ja-JP" altLang="en-US" dirty="0"/>
              <a:t>内コンテナの間で</a:t>
            </a:r>
            <a:r>
              <a:rPr kumimoji="1" lang="en-US" altLang="ja-JP" dirty="0"/>
              <a:t>VM</a:t>
            </a:r>
            <a:r>
              <a:rPr kumimoji="1" lang="ja-JP" altLang="en-US" dirty="0"/>
              <a:t>状態の同期をどのようにとるか検討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障害規模に応じた障害対策の実現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ライブマイグレーション利用によるダウンタイムの削減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7A5F23A-F690-4FBD-A70F-A5B52B3C6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10367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7FAB1B-214F-4A64-B51C-359E05439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不明点，疑問点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3CEC786-F177-4B1D-AA3D-5050ED87A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 err="1"/>
              <a:t>VCRecovery</a:t>
            </a:r>
            <a:r>
              <a:rPr lang="ja-JP" altLang="en-US" dirty="0"/>
              <a:t>コールドスタンバイでの共有して使う待機系の</a:t>
            </a:r>
            <a:endParaRPr lang="en-US" altLang="ja-JP" dirty="0"/>
          </a:p>
          <a:p>
            <a:pPr marL="0" indent="0">
              <a:lnSpc>
                <a:spcPct val="50000"/>
              </a:lnSpc>
              <a:buNone/>
            </a:pPr>
            <a:r>
              <a:rPr lang="ja-JP" altLang="en-US" dirty="0"/>
              <a:t>セキュリティ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コンテナを利用することでセキュリティが担保される根拠が不明</a:t>
            </a:r>
          </a:p>
          <a:p>
            <a:pPr lvl="1">
              <a:buFont typeface="Wingdings" panose="05000000000000000000" pitchFamily="2" charset="2"/>
              <a:buChar char="l"/>
            </a:pP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5.6</a:t>
            </a:r>
            <a:r>
              <a:rPr lang="ja-JP" altLang="en-US" dirty="0"/>
              <a:t>秒のダウンタイムは何に対してかなり長いのかが不明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FE490A5-55D7-4564-B054-E57B948F9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26464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3">
            <a:extLst>
              <a:ext uri="{FF2B5EF4-FFF2-40B4-BE49-F238E27FC236}">
                <a16:creationId xmlns:a16="http://schemas.microsoft.com/office/drawing/2014/main" id="{2BFB61AF-8222-46FB-96E0-214DDFACFD40}"/>
              </a:ext>
            </a:extLst>
          </p:cNvPr>
          <p:cNvSpPr txBox="1">
            <a:spLocks/>
          </p:cNvSpPr>
          <p:nvPr/>
        </p:nvSpPr>
        <p:spPr>
          <a:xfrm>
            <a:off x="800100" y="2787350"/>
            <a:ext cx="7543800" cy="6416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kumimoji="1"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dirty="0"/>
              <a:t>補足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662BA70-9E4A-4FC8-A30F-030631E92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1333" y="6431915"/>
            <a:ext cx="447205" cy="365125"/>
          </a:xfrm>
        </p:spPr>
        <p:txBody>
          <a:bodyPr/>
          <a:lstStyle/>
          <a:p>
            <a:fld id="{7AB22DEB-E1FF-4BEE-A182-437B9452AE5B}" type="slidenum">
              <a:rPr kumimoji="1" lang="ja-JP" altLang="en-US" smtClean="0"/>
              <a:t>37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450443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8" r="39251" b="52380"/>
          <a:stretch/>
        </p:blipFill>
        <p:spPr>
          <a:xfrm>
            <a:off x="206297" y="2868835"/>
            <a:ext cx="8779118" cy="320539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E5E1896-14F4-4223-B7AB-CA2BC7F75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障害検知（</a:t>
            </a:r>
            <a:r>
              <a:rPr lang="ja-JP" altLang="en-US" dirty="0"/>
              <a:t>ホスト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E3906CF-A294-479D-9A0D-77EB7A6E4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/>
              <a:t>Zabbix</a:t>
            </a:r>
            <a:r>
              <a:rPr kumimoji="1" lang="ja-JP" altLang="en-US" dirty="0"/>
              <a:t>サーバと</a:t>
            </a:r>
            <a:r>
              <a:rPr kumimoji="1" lang="en-US" altLang="ja-JP" dirty="0" err="1"/>
              <a:t>Zabbbix</a:t>
            </a:r>
            <a:r>
              <a:rPr kumimoji="1" lang="ja-JP" altLang="en-US" dirty="0"/>
              <a:t>エージェント間で死活監視を行う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一定期間</a:t>
            </a:r>
            <a:r>
              <a:rPr lang="en-US" altLang="ja-JP" dirty="0"/>
              <a:t>Zabbix</a:t>
            </a:r>
            <a:r>
              <a:rPr lang="ja-JP" altLang="en-US" dirty="0"/>
              <a:t>エージェントから応答がない場合，ホストに障害が発生していると判断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D5490F5-AF14-4054-B60D-2397E6BB8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38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3960" r="63786" b="87355"/>
          <a:stretch/>
        </p:blipFill>
        <p:spPr>
          <a:xfrm>
            <a:off x="294131" y="5760290"/>
            <a:ext cx="2083444" cy="455753"/>
          </a:xfrm>
          <a:prstGeom prst="rect">
            <a:avLst/>
          </a:prstGeom>
          <a:ln w="25400" cap="sq">
            <a:solidFill>
              <a:srgbClr val="000000"/>
            </a:solidFill>
            <a:miter lim="800000"/>
          </a:ln>
          <a:effectLst>
            <a:outerShdw sx="1000" sy="1000" algn="tl" rotWithShape="0">
              <a:srgbClr val="000000"/>
            </a:outerShdw>
          </a:effectLst>
        </p:spPr>
      </p:pic>
      <p:sp>
        <p:nvSpPr>
          <p:cNvPr id="7" name="四角形: 角を丸くする 4">
            <a:extLst>
              <a:ext uri="{FF2B5EF4-FFF2-40B4-BE49-F238E27FC236}">
                <a16:creationId xmlns:a16="http://schemas.microsoft.com/office/drawing/2014/main" id="{45234E3A-6856-4A5C-AE39-772384AED7CB}"/>
              </a:ext>
            </a:extLst>
          </p:cNvPr>
          <p:cNvSpPr/>
          <p:nvPr/>
        </p:nvSpPr>
        <p:spPr>
          <a:xfrm>
            <a:off x="2465408" y="2760462"/>
            <a:ext cx="6518015" cy="3494190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8148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BE482C-D599-4F6B-96DB-900945280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障害検知（クラウド）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E7CBCCB-0916-4514-B473-A6456C022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特定のクラウド内の</a:t>
            </a:r>
            <a:r>
              <a:rPr lang="en-US" altLang="ja-JP" dirty="0"/>
              <a:t>Zabbix</a:t>
            </a:r>
            <a:r>
              <a:rPr lang="ja-JP" altLang="en-US" dirty="0"/>
              <a:t>エージェントからの応答がない場合，クラウドに障害が発生していると判断</a:t>
            </a:r>
          </a:p>
          <a:p>
            <a:pPr lvl="1">
              <a:buFont typeface="Wingdings" panose="05000000000000000000" pitchFamily="2" charset="2"/>
              <a:buChar char="l"/>
            </a:pP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4BBC0EB-F991-4427-975F-F672CA705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39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8" r="39251" b="52380"/>
          <a:stretch/>
        </p:blipFill>
        <p:spPr>
          <a:xfrm>
            <a:off x="206297" y="2868835"/>
            <a:ext cx="8779118" cy="320539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3960" r="63786" b="87355"/>
          <a:stretch/>
        </p:blipFill>
        <p:spPr>
          <a:xfrm>
            <a:off x="294131" y="5760290"/>
            <a:ext cx="2083444" cy="455753"/>
          </a:xfrm>
          <a:prstGeom prst="rect">
            <a:avLst/>
          </a:prstGeom>
          <a:ln w="25400" cap="sq">
            <a:solidFill>
              <a:srgbClr val="000000"/>
            </a:solidFill>
            <a:miter lim="800000"/>
          </a:ln>
          <a:effectLst>
            <a:outerShdw sx="1000" sy="1000" algn="tl" rotWithShape="0">
              <a:srgbClr val="000000"/>
            </a:outerShdw>
          </a:effectLst>
        </p:spPr>
      </p:pic>
      <p:sp>
        <p:nvSpPr>
          <p:cNvPr id="9" name="四角形: 角を丸くする 4">
            <a:extLst>
              <a:ext uri="{FF2B5EF4-FFF2-40B4-BE49-F238E27FC236}">
                <a16:creationId xmlns:a16="http://schemas.microsoft.com/office/drawing/2014/main" id="{45234E3A-6856-4A5C-AE39-772384AED7CB}"/>
              </a:ext>
            </a:extLst>
          </p:cNvPr>
          <p:cNvSpPr/>
          <p:nvPr/>
        </p:nvSpPr>
        <p:spPr>
          <a:xfrm>
            <a:off x="204305" y="2868835"/>
            <a:ext cx="3626915" cy="2686321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4875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1" t="1703" r="35595" b="76548"/>
          <a:stretch/>
        </p:blipFill>
        <p:spPr>
          <a:xfrm>
            <a:off x="164379" y="2937681"/>
            <a:ext cx="8863083" cy="337331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8437E22-2934-EC4A-ABD5-23CE4EE5F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研究背景（</a:t>
            </a:r>
            <a:r>
              <a:rPr lang="en-US" altLang="ja-JP" dirty="0"/>
              <a:t>2</a:t>
            </a:r>
            <a:r>
              <a:rPr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F712AEF-EE89-6041-92CC-EC0E669E4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アクティブ・スタンバイ方式</a:t>
            </a:r>
            <a:endParaRPr lang="en-US" altLang="ja-JP" dirty="0"/>
          </a:p>
          <a:p>
            <a:pPr>
              <a:buFont typeface="Wingdings" pitchFamily="2" charset="2"/>
              <a:buChar char="l"/>
            </a:pPr>
            <a:r>
              <a:rPr lang="ja-JP" altLang="en-US" dirty="0"/>
              <a:t>システムを運用系，待機系に分け，運用系に障害が発生した場合は待機系に切り替え復旧を行う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endParaRPr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DFB2ED3-51B8-4E22-A805-769784C74BB5}"/>
              </a:ext>
            </a:extLst>
          </p:cNvPr>
          <p:cNvSpPr txBox="1"/>
          <p:nvPr/>
        </p:nvSpPr>
        <p:spPr>
          <a:xfrm>
            <a:off x="356034" y="5977467"/>
            <a:ext cx="208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dirty="0"/>
              <a:t>VM:Virtual Machine</a:t>
            </a:r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0DEF094-D038-48C2-BF46-437DDF45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" t="56351" r="54167" b="20541"/>
          <a:stretch/>
        </p:blipFill>
        <p:spPr>
          <a:xfrm>
            <a:off x="356034" y="5112495"/>
            <a:ext cx="2133852" cy="92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71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76CE7E-65B8-9442-BD6A-827A513B1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研究背景（</a:t>
            </a:r>
            <a:r>
              <a:rPr lang="en-US" altLang="ja-JP" dirty="0"/>
              <a:t>3</a:t>
            </a:r>
            <a:r>
              <a:rPr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2DDC3B-8F71-3448-B388-09A7CD690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ウォームスタンバイの問題点</a:t>
            </a:r>
            <a:endParaRPr lang="en-US" altLang="ja-JP" dirty="0"/>
          </a:p>
          <a:p>
            <a:pPr>
              <a:buFont typeface="Wingdings" pitchFamily="2" charset="2"/>
              <a:buChar char="l"/>
            </a:pPr>
            <a:r>
              <a:rPr lang="ja-JP" altLang="en-US" dirty="0"/>
              <a:t>待機系を常時動作する必要があるため，コストがかかる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9169793-3BAA-4617-887E-B4567DB74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7" t="57977" r="37749" b="21429"/>
          <a:stretch/>
        </p:blipFill>
        <p:spPr>
          <a:xfrm>
            <a:off x="312692" y="2792184"/>
            <a:ext cx="8564336" cy="318528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" t="56351" r="54167" b="20541"/>
          <a:stretch/>
        </p:blipFill>
        <p:spPr>
          <a:xfrm>
            <a:off x="356034" y="5112495"/>
            <a:ext cx="2133852" cy="92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030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637218-BE40-EF4F-8DCF-B8DC982E0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研究背景（</a:t>
            </a:r>
            <a:r>
              <a:rPr lang="en-US" altLang="ja-JP" dirty="0"/>
              <a:t>4</a:t>
            </a:r>
            <a:r>
              <a:rPr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B92B723-B594-664D-A853-581FAD774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コールドスタンバイの問題点</a:t>
            </a:r>
            <a:endParaRPr lang="en-US" altLang="ja-JP" dirty="0"/>
          </a:p>
          <a:p>
            <a:pPr>
              <a:buFont typeface="Wingdings" pitchFamily="2" charset="2"/>
              <a:buChar char="l"/>
            </a:pPr>
            <a:r>
              <a:rPr lang="ja-JP" altLang="en-US" dirty="0"/>
              <a:t>復旧時間が長い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2759403-7B3C-493B-92C5-AED59F19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8" t="31072" r="35357" b="47738"/>
          <a:stretch/>
        </p:blipFill>
        <p:spPr>
          <a:xfrm>
            <a:off x="134211" y="2865666"/>
            <a:ext cx="8930811" cy="325754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" t="56351" r="54167" b="20541"/>
          <a:stretch/>
        </p:blipFill>
        <p:spPr>
          <a:xfrm>
            <a:off x="356034" y="5112495"/>
            <a:ext cx="2133852" cy="92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643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80CAF0-73CF-E54B-9C0B-FD80325F8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研究背景（</a:t>
            </a:r>
            <a:r>
              <a:rPr lang="en-US" altLang="ja-JP" dirty="0"/>
              <a:t>4</a:t>
            </a:r>
            <a:r>
              <a:rPr lang="ja-JP" altLang="en-US" dirty="0"/>
              <a:t>）</a:t>
            </a:r>
          </a:p>
        </p:txBody>
      </p:sp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D4579310-8E53-FA41-83E8-7A9F57815A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4273837"/>
              </p:ext>
            </p:extLst>
          </p:nvPr>
        </p:nvGraphicFramePr>
        <p:xfrm>
          <a:off x="822963" y="2285625"/>
          <a:ext cx="7543797" cy="1518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599">
                  <a:extLst>
                    <a:ext uri="{9D8B030D-6E8A-4147-A177-3AD203B41FA5}">
                      <a16:colId xmlns:a16="http://schemas.microsoft.com/office/drawing/2014/main" val="683285811"/>
                    </a:ext>
                  </a:extLst>
                </a:gridCol>
                <a:gridCol w="2514599">
                  <a:extLst>
                    <a:ext uri="{9D8B030D-6E8A-4147-A177-3AD203B41FA5}">
                      <a16:colId xmlns:a16="http://schemas.microsoft.com/office/drawing/2014/main" val="1124612489"/>
                    </a:ext>
                  </a:extLst>
                </a:gridCol>
                <a:gridCol w="2514599">
                  <a:extLst>
                    <a:ext uri="{9D8B030D-6E8A-4147-A177-3AD203B41FA5}">
                      <a16:colId xmlns:a16="http://schemas.microsoft.com/office/drawing/2014/main" val="2758401340"/>
                    </a:ext>
                  </a:extLst>
                </a:gridCol>
              </a:tblGrid>
              <a:tr h="506054"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待機系の状態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コスト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復旧の速さ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5463337"/>
                  </a:ext>
                </a:extLst>
              </a:tr>
              <a:tr h="506054"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ウォームスタンバイ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高い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速い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0380914"/>
                  </a:ext>
                </a:extLst>
              </a:tr>
              <a:tr h="506054"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コールドスタンバイ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低い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遅い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76564615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E7DB0DE-11BA-3A4E-9027-C4D97210020E}"/>
              </a:ext>
            </a:extLst>
          </p:cNvPr>
          <p:cNvSpPr txBox="1"/>
          <p:nvPr/>
        </p:nvSpPr>
        <p:spPr>
          <a:xfrm>
            <a:off x="800101" y="4352051"/>
            <a:ext cx="7543798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rgbClr val="FF0000"/>
                </a:solidFill>
                <a:latin typeface="+mn-ea"/>
              </a:rPr>
              <a:t>コストと復旧の速さがトレードオフ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A1EFEB3-4065-4BFE-B0E2-2526B2424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8592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2D21FA-E66E-4CF1-AF43-073D8D6C9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関連研究（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AD23FF-A2EA-45F9-8027-ED9E7227C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843600"/>
            <a:ext cx="75438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 err="1"/>
              <a:t>Picocenter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長期間実行されるが，ほとんど使用</a:t>
            </a:r>
            <a:r>
              <a:rPr lang="ja-JP" altLang="en-US" dirty="0"/>
              <a:t>されないサービスを</a:t>
            </a:r>
            <a:endParaRPr lang="en-US" altLang="ja-JP" dirty="0"/>
          </a:p>
          <a:p>
            <a:pPr marL="201168" lvl="1" indent="0">
              <a:buNone/>
            </a:pPr>
            <a:r>
              <a:rPr lang="en-US" altLang="ja-JP" dirty="0"/>
              <a:t>VM</a:t>
            </a:r>
            <a:r>
              <a:rPr lang="ja-JP" altLang="en-US" dirty="0"/>
              <a:t>内コンテナを用いて実行する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サービスの要求があるまでは，コンテナごとストレージに退避させる</a:t>
            </a:r>
            <a:endParaRPr kumimoji="1"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5C2E83B-66B5-4EC5-BB62-141542EEA373}"/>
              </a:ext>
            </a:extLst>
          </p:cNvPr>
          <p:cNvSpPr txBox="1"/>
          <p:nvPr/>
        </p:nvSpPr>
        <p:spPr>
          <a:xfrm>
            <a:off x="-71919" y="6377553"/>
            <a:ext cx="87657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chemeClr val="bg1"/>
                </a:solidFill>
              </a:rPr>
              <a:t>Zhang, Liang and Litton, James and </a:t>
            </a:r>
            <a:r>
              <a:rPr kumimoji="1" lang="en-US" altLang="ja-JP" sz="1100" dirty="0" err="1">
                <a:solidFill>
                  <a:schemeClr val="bg1"/>
                </a:solidFill>
              </a:rPr>
              <a:t>Cangialosi</a:t>
            </a:r>
            <a:r>
              <a:rPr kumimoji="1" lang="en-US" altLang="ja-JP" sz="1100" dirty="0">
                <a:solidFill>
                  <a:schemeClr val="bg1"/>
                </a:solidFill>
              </a:rPr>
              <a:t>, Frank and Benson, Theophilus and Levin, Dave and </a:t>
            </a:r>
            <a:r>
              <a:rPr kumimoji="1" lang="en-US" altLang="ja-JP" sz="1100" dirty="0" err="1">
                <a:solidFill>
                  <a:schemeClr val="bg1"/>
                </a:solidFill>
              </a:rPr>
              <a:t>Mislove</a:t>
            </a:r>
            <a:r>
              <a:rPr kumimoji="1" lang="en-US" altLang="ja-JP" sz="1100" dirty="0">
                <a:solidFill>
                  <a:schemeClr val="bg1"/>
                </a:solidFill>
              </a:rPr>
              <a:t>, Alan,"</a:t>
            </a:r>
            <a:r>
              <a:rPr kumimoji="1" lang="en-US" altLang="ja-JP" sz="1100" dirty="0" err="1">
                <a:solidFill>
                  <a:schemeClr val="bg1"/>
                </a:solidFill>
              </a:rPr>
              <a:t>Picocenter</a:t>
            </a:r>
            <a:r>
              <a:rPr kumimoji="1" lang="en-US" altLang="ja-JP" sz="1100" dirty="0">
                <a:solidFill>
                  <a:schemeClr val="bg1"/>
                </a:solidFill>
              </a:rPr>
              <a:t>: Supporting Long-lived, Mostly-idle Applications in Cloud </a:t>
            </a:r>
            <a:r>
              <a:rPr kumimoji="1" lang="en-US" altLang="ja-JP" sz="1100" dirty="0" err="1">
                <a:solidFill>
                  <a:schemeClr val="bg1"/>
                </a:solidFill>
              </a:rPr>
              <a:t>Environments",Proceedings</a:t>
            </a:r>
            <a:r>
              <a:rPr kumimoji="1" lang="en-US" altLang="ja-JP" sz="1100" dirty="0">
                <a:solidFill>
                  <a:schemeClr val="bg1"/>
                </a:solidFill>
              </a:rPr>
              <a:t> of the Eleventh European Conference on Computer </a:t>
            </a:r>
            <a:r>
              <a:rPr kumimoji="1" lang="en-US" altLang="ja-JP" sz="1100" dirty="0" err="1">
                <a:solidFill>
                  <a:schemeClr val="bg1"/>
                </a:solidFill>
              </a:rPr>
              <a:t>Systems,EuroSys</a:t>
            </a:r>
            <a:r>
              <a:rPr kumimoji="1" lang="en-US" altLang="ja-JP" sz="1100" dirty="0">
                <a:solidFill>
                  <a:schemeClr val="bg1"/>
                </a:solidFill>
              </a:rPr>
              <a:t> ‘16, pp.37:1--37:16</a:t>
            </a:r>
            <a:endParaRPr kumimoji="1" lang="ja-JP" altLang="en-US" sz="1100" dirty="0">
              <a:solidFill>
                <a:schemeClr val="bg1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6E49073-9085-47A6-BC83-C5AA52CF11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" t="4163"/>
          <a:stretch/>
        </p:blipFill>
        <p:spPr>
          <a:xfrm>
            <a:off x="423949" y="3182818"/>
            <a:ext cx="8341821" cy="3104573"/>
          </a:xfrm>
          <a:prstGeom prst="rect">
            <a:avLst/>
          </a:prstGeom>
        </p:spPr>
      </p:pic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F9F9A9B-3EB4-4FE1-A125-38D5A8958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81" r="20270" b="65000"/>
          <a:stretch/>
        </p:blipFill>
        <p:spPr>
          <a:xfrm>
            <a:off x="117987" y="5800271"/>
            <a:ext cx="3237849" cy="47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23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BFE5B6-6CDE-47AB-93F1-578EA3EE5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関連研究（</a:t>
            </a:r>
            <a:r>
              <a:rPr lang="en-US" altLang="ja-JP" dirty="0"/>
              <a:t>2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FBA5505-0C88-42DE-BD37-637189F6D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 err="1"/>
              <a:t>FlexCapsule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VM</a:t>
            </a:r>
            <a:r>
              <a:rPr lang="ja-JP" altLang="en-US" dirty="0"/>
              <a:t>内で複数の軽量化した</a:t>
            </a:r>
            <a:r>
              <a:rPr lang="en-US" altLang="ja-JP" dirty="0"/>
              <a:t>VM</a:t>
            </a:r>
            <a:r>
              <a:rPr lang="ja-JP" altLang="en-US" dirty="0"/>
              <a:t>を用いてサービスを提供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VM</a:t>
            </a:r>
            <a:r>
              <a:rPr lang="ja-JP" altLang="en-US" dirty="0"/>
              <a:t>内で</a:t>
            </a:r>
            <a:r>
              <a:rPr lang="en-US" altLang="ja-JP" dirty="0"/>
              <a:t>VM</a:t>
            </a:r>
            <a:r>
              <a:rPr lang="ja-JP" altLang="en-US" dirty="0"/>
              <a:t>を利用するため，オーバヘッドが大きい</a:t>
            </a:r>
          </a:p>
          <a:p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F61986E-F561-4C95-935B-B5ED414FEAC2}"/>
              </a:ext>
            </a:extLst>
          </p:cNvPr>
          <p:cNvSpPr txBox="1"/>
          <p:nvPr/>
        </p:nvSpPr>
        <p:spPr>
          <a:xfrm>
            <a:off x="0" y="6386730"/>
            <a:ext cx="8283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solidFill>
                  <a:schemeClr val="bg1"/>
                </a:solidFill>
              </a:rPr>
              <a:t>K. Kourai and K. </a:t>
            </a:r>
            <a:r>
              <a:rPr lang="en-US" altLang="ja-JP" sz="1200" dirty="0" err="1">
                <a:solidFill>
                  <a:schemeClr val="bg1"/>
                </a:solidFill>
              </a:rPr>
              <a:t>Sannomiya</a:t>
            </a:r>
            <a:r>
              <a:rPr lang="en-US" altLang="ja-JP" sz="1200" dirty="0">
                <a:solidFill>
                  <a:schemeClr val="bg1"/>
                </a:solidFill>
              </a:rPr>
              <a:t>, "Seamless and Secure Application Consolidation for Optimizing Instance Deployment in Clouds,“</a:t>
            </a:r>
          </a:p>
          <a:p>
            <a:r>
              <a:rPr lang="en-US" altLang="ja-JP" sz="1200" dirty="0">
                <a:solidFill>
                  <a:schemeClr val="bg1"/>
                </a:solidFill>
              </a:rPr>
              <a:t>2016 IEEE International Conference on Cloud Computing Technology and Science (</a:t>
            </a:r>
            <a:r>
              <a:rPr lang="en-US" altLang="ja-JP" sz="1200" dirty="0" err="1">
                <a:solidFill>
                  <a:schemeClr val="bg1"/>
                </a:solidFill>
              </a:rPr>
              <a:t>CloudCom</a:t>
            </a:r>
            <a:r>
              <a:rPr lang="en-US" altLang="ja-JP" sz="1200" dirty="0">
                <a:solidFill>
                  <a:schemeClr val="bg1"/>
                </a:solidFill>
              </a:rPr>
              <a:t>), Luxembourg City, 2016, pp. 318-325.</a:t>
            </a:r>
            <a:endParaRPr kumimoji="1" lang="ja-JP" altLang="en-US" sz="1200" dirty="0">
              <a:solidFill>
                <a:schemeClr val="bg1"/>
              </a:solidFill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58BD85A-D198-4D89-9DA0-E6E749EF9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7" y="2851390"/>
            <a:ext cx="8966585" cy="3463421"/>
          </a:xfrm>
          <a:prstGeom prst="rect">
            <a:avLst/>
          </a:prstGeom>
        </p:spPr>
      </p:pic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4463335-FD63-4625-92CF-6741C953C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9</a:t>
            </a:fld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 t="24216" r="22265" b="67143"/>
          <a:stretch/>
        </p:blipFill>
        <p:spPr>
          <a:xfrm>
            <a:off x="598649" y="5820597"/>
            <a:ext cx="1785462" cy="313739"/>
          </a:xfrm>
          <a:prstGeom prst="rect">
            <a:avLst/>
          </a:prstGeom>
          <a:ln w="25400" cap="sq">
            <a:solidFill>
              <a:srgbClr val="000000"/>
            </a:solidFill>
            <a:miter lim="800000"/>
          </a:ln>
          <a:effectLst>
            <a:outerShdw sx="1000" sy="1000" algn="tl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3744471788"/>
      </p:ext>
    </p:extLst>
  </p:cSld>
  <p:clrMapOvr>
    <a:masterClrMapping/>
  </p:clrMapOvr>
</p:sld>
</file>

<file path=ppt/theme/theme1.xml><?xml version="1.0" encoding="utf-8"?>
<a:theme xmlns:a="http://schemas.openxmlformats.org/drawingml/2006/main" name="レトロスペクト">
  <a:themeElements>
    <a:clrScheme name="レトロスペクト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レトロスペク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1242</TotalTime>
  <Words>1461</Words>
  <Application>Microsoft Office PowerPoint</Application>
  <PresentationFormat>画面に合わせる (4:3)</PresentationFormat>
  <Paragraphs>267</Paragraphs>
  <Slides>39</Slides>
  <Notes>9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39</vt:i4>
      </vt:variant>
    </vt:vector>
  </HeadingPairs>
  <TitlesOfParts>
    <vt:vector size="45" baseType="lpstr">
      <vt:lpstr>ＭＳ Ｐゴシック</vt:lpstr>
      <vt:lpstr>游ゴシック</vt:lpstr>
      <vt:lpstr>Calibri</vt:lpstr>
      <vt:lpstr>Calibri Light</vt:lpstr>
      <vt:lpstr>Wingdings</vt:lpstr>
      <vt:lpstr>レトロスペクト</vt:lpstr>
      <vt:lpstr>クラウドにおけるVM内コンテナを用いた低コストで迅速な自動障害復旧</vt:lpstr>
      <vt:lpstr>文献情報</vt:lpstr>
      <vt:lpstr>研究背景（1）</vt:lpstr>
      <vt:lpstr>研究背景（2）</vt:lpstr>
      <vt:lpstr>研究背景（3）</vt:lpstr>
      <vt:lpstr>研究背景（4）</vt:lpstr>
      <vt:lpstr>研究背景（4）</vt:lpstr>
      <vt:lpstr>関連研究（1）</vt:lpstr>
      <vt:lpstr>関連研究（2）</vt:lpstr>
      <vt:lpstr>研究目的</vt:lpstr>
      <vt:lpstr>提案システム概要（1）</vt:lpstr>
      <vt:lpstr>提案システム概要（2）</vt:lpstr>
      <vt:lpstr>提案システム概要（3）</vt:lpstr>
      <vt:lpstr>提案システム概要（4）</vt:lpstr>
      <vt:lpstr>提案システム概要（5）</vt:lpstr>
      <vt:lpstr>障害検知（1）</vt:lpstr>
      <vt:lpstr>障害検知（2）</vt:lpstr>
      <vt:lpstr>障害検知（3）</vt:lpstr>
      <vt:lpstr>障害検知（4）</vt:lpstr>
      <vt:lpstr>障害復旧（1）</vt:lpstr>
      <vt:lpstr>障害復旧（2）</vt:lpstr>
      <vt:lpstr>実験環境（1）</vt:lpstr>
      <vt:lpstr>実験環境（2）</vt:lpstr>
      <vt:lpstr>実験環境（3）</vt:lpstr>
      <vt:lpstr>実験結果（1）</vt:lpstr>
      <vt:lpstr>実験結果（2）</vt:lpstr>
      <vt:lpstr>実験結果（3）</vt:lpstr>
      <vt:lpstr>実験結果（4）</vt:lpstr>
      <vt:lpstr>コンテナ性能評価（1）</vt:lpstr>
      <vt:lpstr>コンテナ性能評価（2）</vt:lpstr>
      <vt:lpstr>コンテナ性能評価（3）</vt:lpstr>
      <vt:lpstr>コンテナ性能評価（4）</vt:lpstr>
      <vt:lpstr>マイグレーション性能評価(1)</vt:lpstr>
      <vt:lpstr>マイグレーション性能評価(2)</vt:lpstr>
      <vt:lpstr>まとめ</vt:lpstr>
      <vt:lpstr>不明点，疑問点</vt:lpstr>
      <vt:lpstr>PowerPoint プレゼンテーション</vt:lpstr>
      <vt:lpstr>障害検知（ホスト）</vt:lpstr>
      <vt:lpstr>障害検知（クラウド）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鈴木洸太</dc:creator>
  <cp:lastModifiedBy>鈴木 洸太</cp:lastModifiedBy>
  <cp:revision>142</cp:revision>
  <dcterms:created xsi:type="dcterms:W3CDTF">2019-04-27T13:01:13Z</dcterms:created>
  <dcterms:modified xsi:type="dcterms:W3CDTF">2019-05-09T15:09:05Z</dcterms:modified>
</cp:coreProperties>
</file>